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5" r:id="rId4"/>
    <p:sldId id="293" r:id="rId5"/>
    <p:sldId id="289" r:id="rId6"/>
    <p:sldId id="286" r:id="rId7"/>
    <p:sldId id="288" r:id="rId8"/>
    <p:sldId id="287" r:id="rId9"/>
    <p:sldId id="291" r:id="rId10"/>
    <p:sldId id="29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1B34-9820-4961-B57A-6D05C7051F1B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hyperlink" Target="http://cro.edu-nv.ru/monitoring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5" Type="http://schemas.openxmlformats.org/officeDocument/2006/relationships/hyperlink" Target="https://tass.ru/nacionalnye-proekty/9300011?fbclid=IwAR23Rs_IQL3sIV-nAI2krl5E-SYIVwrzus0DNrz3FxowKcp6mTKeABfy4y8" TargetMode="External"/><Relationship Id="rId4" Type="http://schemas.openxmlformats.org/officeDocument/2006/relationships/hyperlink" Target="https://www.facebook.com/avraassoci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255014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03.09.2020</a:t>
            </a:r>
            <a:b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Форсайт </a:t>
            </a:r>
            <a:r>
              <a:rPr lang="en-US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центр</a:t>
            </a:r>
            <a:b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800" dirty="0"/>
              <a:t>«Информатизация образования через создание современной и безопасной цифровой образовательной среды»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5616" y="4911168"/>
            <a:ext cx="7048872" cy="1752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43D82"/>
                </a:solidFill>
              </a:rPr>
              <a:t>Д.И. </a:t>
            </a:r>
            <a:r>
              <a:rPr lang="ru-RU" sz="2000" i="1" dirty="0" err="1" smtClean="0">
                <a:solidFill>
                  <a:srgbClr val="043D82"/>
                </a:solidFill>
              </a:rPr>
              <a:t>Шаравьев</a:t>
            </a:r>
            <a:endParaRPr lang="ru-RU" sz="2000" i="1" dirty="0">
              <a:solidFill>
                <a:srgbClr val="043D82"/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43D82"/>
                </a:solidFill>
              </a:rPr>
              <a:t>заместитель директора</a:t>
            </a:r>
            <a:endParaRPr lang="ru-RU" sz="2000" i="1" dirty="0">
              <a:solidFill>
                <a:srgbClr val="043D82"/>
              </a:solidFill>
            </a:endParaRPr>
          </a:p>
          <a:p>
            <a:pPr algn="r"/>
            <a:r>
              <a:rPr lang="ru-RU" sz="2000" i="1" dirty="0">
                <a:solidFill>
                  <a:srgbClr val="043D82"/>
                </a:solidFill>
              </a:rPr>
              <a:t> МАУ г. Нижневартовска «Центр развития образования»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780928"/>
            <a:ext cx="3977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Ответы на вопросы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6215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Повестка</a:t>
            </a:r>
            <a:endParaRPr lang="ru-RU" sz="40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1" y="1844824"/>
            <a:ext cx="82809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1. Информационная </a:t>
            </a:r>
            <a:r>
              <a:rPr lang="ru-RU" sz="2400" b="1" dirty="0" smtClean="0"/>
              <a:t>безопасность</a:t>
            </a:r>
            <a:endParaRPr lang="ru-RU" sz="2400" b="1" dirty="0"/>
          </a:p>
          <a:p>
            <a:pPr algn="just"/>
            <a:r>
              <a:rPr lang="ru-RU" sz="2400" b="1" dirty="0"/>
              <a:t>2. Мониторинги </a:t>
            </a:r>
          </a:p>
          <a:p>
            <a:pPr algn="just"/>
            <a:r>
              <a:rPr lang="ru-RU" sz="2400" b="1" dirty="0"/>
              <a:t>3. Изменения в нормативно-правовых документах</a:t>
            </a:r>
          </a:p>
          <a:p>
            <a:pPr algn="just"/>
            <a:r>
              <a:rPr lang="ru-RU" sz="2400" b="1" dirty="0" smtClean="0"/>
              <a:t>4. Разное.</a:t>
            </a:r>
            <a:endParaRPr lang="ru-RU" sz="2400" b="1" dirty="0"/>
          </a:p>
          <a:p>
            <a:pPr marL="342900" indent="-342900" algn="just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523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Информационная безопасность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115616" y="4437112"/>
            <a:ext cx="704887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ru-RU" sz="2000" dirty="0"/>
              <a:t>Заместитель начальника отдела технической защиты информации ООО «СЦСО «Надежда»</a:t>
            </a:r>
            <a:endParaRPr lang="en-US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2780928"/>
            <a:ext cx="6519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dirty="0" err="1"/>
              <a:t>Шутенко</a:t>
            </a:r>
            <a:r>
              <a:rPr lang="ru-RU" sz="3600" dirty="0"/>
              <a:t> Александр Викторович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7143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Информационная безопасность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115616" y="4437112"/>
            <a:ext cx="704887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endParaRPr lang="en-US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92532" y="2132856"/>
            <a:ext cx="3652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https://infotecs.ru/about/sertificate/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60964" y="29249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https://www.securitycode.ru/products/secret-net-studio/sertificates/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60964" y="1343535"/>
            <a:ext cx="3518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Распечатать новые сертификаты</a:t>
            </a:r>
            <a:r>
              <a:rPr lang="en-US" b="1" dirty="0" smtClean="0"/>
              <a:t>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92371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27808" y="3429000"/>
            <a:ext cx="3244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http://cro.edu-nv.ru/monitoringi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27571" y="2060848"/>
            <a:ext cx="51026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/>
              <a:t>Список</a:t>
            </a:r>
            <a:r>
              <a:rPr lang="ru-RU" sz="2400" dirty="0" smtClean="0"/>
              <a:t> </a:t>
            </a:r>
            <a:r>
              <a:rPr lang="ru-RU" sz="3600" dirty="0"/>
              <a:t>и периодичность 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580943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Нормативные документы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340768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Постановление Правительства РФ </a:t>
            </a:r>
            <a:endParaRPr lang="ru-RU" sz="2400" dirty="0" smtClean="0"/>
          </a:p>
          <a:p>
            <a:pPr algn="ctr"/>
            <a:r>
              <a:rPr lang="ru-RU" sz="2400" dirty="0" smtClean="0"/>
              <a:t>от </a:t>
            </a:r>
            <a:r>
              <a:rPr lang="ru-RU" sz="2400" dirty="0"/>
              <a:t>10 июля 2019 г. № 878 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r>
              <a:rPr lang="ru-RU" sz="2400" dirty="0" smtClean="0"/>
              <a:t>О </a:t>
            </a:r>
            <a:r>
              <a:rPr lang="ru-RU" sz="2400" dirty="0"/>
              <a:t>мерах стимулирования производства радиоэлектронной продукции на территории Российской Федерации при осуществлении закупок товаров, работ, услуг для обеспечения государственных и муниципальных нужд, о внесении изменений в постановление Правительства Российской Федерации от 16 сентября 2016 г. N 925 и признании утратившими силу некоторых актов Правительства Российской </a:t>
            </a:r>
            <a:r>
              <a:rPr lang="ru-RU" sz="2400" dirty="0" smtClean="0"/>
              <a:t>Федерации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7940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Нормативные документы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340768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Постановление Правительства РФ </a:t>
            </a:r>
            <a:endParaRPr lang="ru-RU" sz="2400" dirty="0" smtClean="0"/>
          </a:p>
          <a:p>
            <a:pPr algn="ctr"/>
            <a:r>
              <a:rPr lang="ru-RU" sz="2400" dirty="0" smtClean="0"/>
              <a:t>от </a:t>
            </a:r>
            <a:r>
              <a:rPr lang="ru-RU" sz="2400" dirty="0"/>
              <a:t>16.11.2015 N 1236 (ред. от 30.03.2019) </a:t>
            </a:r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"</a:t>
            </a:r>
            <a:r>
              <a:rPr lang="ru-RU" sz="2400" dirty="0"/>
              <a:t>Об установлении запрета на допуск программного обеспечения, происходящего из иностранных государств, для целей осуществления закупок для обеспечения государственных и муниципальных нужд"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9340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Нормативные документы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340768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/>
          </a:p>
          <a:p>
            <a:r>
              <a:rPr lang="ru-RU" sz="2400" dirty="0"/>
              <a:t>Д</a:t>
            </a:r>
            <a:r>
              <a:rPr lang="ru-RU" sz="2400" dirty="0" smtClean="0"/>
              <a:t>ля </a:t>
            </a:r>
            <a:r>
              <a:rPr lang="ru-RU" sz="2400" dirty="0"/>
              <a:t>приобретения иностранного ПО заказчику придется </a:t>
            </a:r>
            <a:r>
              <a:rPr lang="ru-RU" sz="2400" b="1" dirty="0"/>
              <a:t>доказать</a:t>
            </a:r>
            <a:r>
              <a:rPr lang="ru-RU" sz="2400" dirty="0"/>
              <a:t>, что его организации не подходит ни один из российских аналогов, числящихся в Реестре.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Доказательства </a:t>
            </a:r>
            <a:r>
              <a:rPr lang="ru-RU" sz="2400" dirty="0"/>
              <a:t>должны быть вескими, а не просто содержать пожелание руководства или другие подобные аргументы. Для этого в Единой информационной системе (ЕИС) он обязан разместить исчерпывающее </a:t>
            </a:r>
            <a:r>
              <a:rPr lang="ru-RU" sz="2400" dirty="0" smtClean="0"/>
              <a:t>обоснование.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549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340768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/>
          </a:p>
          <a:p>
            <a:r>
              <a:rPr lang="ru-RU" sz="2400" b="1" dirty="0"/>
              <a:t>ДВФУ проводит апробацию приложений виртуальной реальности для российских </a:t>
            </a:r>
            <a:r>
              <a:rPr lang="ru-RU" sz="2400" b="1" dirty="0" smtClean="0"/>
              <a:t>школ</a:t>
            </a:r>
            <a:endParaRPr lang="ru-RU" sz="2400" b="1" dirty="0"/>
          </a:p>
          <a:p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899843" y="4259795"/>
            <a:ext cx="334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hlinkClick r:id="rId4"/>
              </a:rPr>
              <a:t>полезный тематический ресурс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85962" y="3230563"/>
            <a:ext cx="2047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hlinkClick r:id="rId5"/>
              </a:rPr>
              <a:t>Ссылка на новость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90683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5220</TotalTime>
  <Words>251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03.09.2020 Форсайт - центр «Информатизация образования через создание современной и безопасной цифровой образовательной среды»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переходе на программные продукты ООО ЦИТ «Аверс»</dc:title>
  <dc:creator>Chausova_EV</dc:creator>
  <cp:lastModifiedBy>Шаравьев</cp:lastModifiedBy>
  <cp:revision>86</cp:revision>
  <dcterms:created xsi:type="dcterms:W3CDTF">2015-07-27T11:03:42Z</dcterms:created>
  <dcterms:modified xsi:type="dcterms:W3CDTF">2020-09-03T11:43:09Z</dcterms:modified>
</cp:coreProperties>
</file>