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3" r:id="rId3"/>
    <p:sldId id="264" r:id="rId4"/>
    <p:sldId id="265" r:id="rId5"/>
    <p:sldId id="267" r:id="rId6"/>
    <p:sldId id="266" r:id="rId7"/>
    <p:sldId id="269" r:id="rId8"/>
    <p:sldId id="268" r:id="rId9"/>
    <p:sldId id="273" r:id="rId10"/>
    <p:sldId id="274" r:id="rId11"/>
    <p:sldId id="270" r:id="rId12"/>
    <p:sldId id="261" r:id="rId13"/>
    <p:sldId id="277" r:id="rId14"/>
    <p:sldId id="271" r:id="rId15"/>
    <p:sldId id="272" r:id="rId16"/>
    <p:sldId id="27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7414" autoAdjust="0"/>
  </p:normalViewPr>
  <p:slideViewPr>
    <p:cSldViewPr>
      <p:cViewPr varScale="1">
        <p:scale>
          <a:sx n="102" d="100"/>
          <a:sy n="102" d="100"/>
        </p:scale>
        <p:origin x="-188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417605-31D1-4C2F-BB03-4AC30DE63FD0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7AB76F-C018-4771-B411-E0144EA32C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3659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AB76F-C018-4771-B411-E0144EA32CD5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728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obr86.edu-nv.ru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eestr-minsvyaz.ru/postanovlenie-1236/" TargetMode="External"/><Relationship Id="rId2" Type="http://schemas.openxmlformats.org/officeDocument/2006/relationships/hyperlink" Target="https://digital.gov.ru/ru/documents/6142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eestr-minsvyaz.ru/prikaz-96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du-nv.ru/blog/entry/perekhod-na-otechestvennoe-programmnoe-obespecheni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772400" cy="2016224"/>
          </a:xfrm>
        </p:spPr>
        <p:txBody>
          <a:bodyPr/>
          <a:lstStyle/>
          <a:p>
            <a:r>
              <a:rPr lang="ru-RU" dirty="0" smtClean="0"/>
              <a:t>05.09.2019</a:t>
            </a:r>
            <a:br>
              <a:rPr lang="ru-RU" dirty="0" smtClean="0"/>
            </a:br>
            <a:r>
              <a:rPr lang="ru-RU" dirty="0" smtClean="0"/>
              <a:t>Заседание РМЦ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284984"/>
            <a:ext cx="6400800" cy="1752600"/>
          </a:xfrm>
        </p:spPr>
        <p:txBody>
          <a:bodyPr>
            <a:normAutofit fontScale="92500"/>
          </a:bodyPr>
          <a:lstStyle/>
          <a:p>
            <a:r>
              <a:rPr lang="ru-RU" dirty="0"/>
              <a:t>«Информатизация образования через создание современной и безопасной цифровой образовательной среды» </a:t>
            </a:r>
          </a:p>
        </p:txBody>
      </p:sp>
    </p:spTree>
    <p:extLst>
      <p:ext uri="{BB962C8B-B14F-4D97-AF65-F5344CB8AC3E}">
        <p14:creationId xmlns:p14="http://schemas.microsoft.com/office/powerpoint/2010/main" val="4180183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Единый реестр </a:t>
            </a:r>
            <a:r>
              <a:rPr lang="ru-RU" dirty="0"/>
              <a:t>российской радиоэлектронной продукции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467422"/>
              </p:ext>
            </p:extLst>
          </p:nvPr>
        </p:nvGraphicFramePr>
        <p:xfrm>
          <a:off x="755576" y="2708920"/>
          <a:ext cx="748883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6048672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effectLst/>
                        </a:rPr>
                        <a:t>Код ОКПД2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effectLst/>
                        </a:rPr>
                        <a:t>Наименование радиоэлектронной продукции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effectLst/>
                        </a:rPr>
                        <a:t>26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effectLst/>
                        </a:rPr>
                        <a:t>Оборудование компьютерное, электронное и оптическое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effectLst/>
                        </a:rPr>
                        <a:t>27.4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effectLst/>
                        </a:rPr>
                        <a:t>Оборудование электрическое осветительное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71600" y="2099383"/>
            <a:ext cx="4318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Пример</a:t>
            </a:r>
            <a:r>
              <a:rPr lang="ru-RU" dirty="0" smtClean="0"/>
              <a:t> продукции, входящей в перечень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1507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Требования:</a:t>
            </a:r>
          </a:p>
          <a:p>
            <a:r>
              <a:rPr lang="ru-RU" sz="2800" dirty="0" smtClean="0"/>
              <a:t>Получить логин и пароль</a:t>
            </a:r>
          </a:p>
          <a:p>
            <a:r>
              <a:rPr lang="ru-RU" sz="2800" dirty="0" smtClean="0"/>
              <a:t>Направить скан-копию соответствия АРМ </a:t>
            </a:r>
            <a:r>
              <a:rPr lang="ru-RU" sz="2800" dirty="0"/>
              <a:t>ТТУ </a:t>
            </a:r>
            <a:r>
              <a:rPr lang="ru-RU" sz="2800" dirty="0" smtClean="0"/>
              <a:t> в управление </a:t>
            </a:r>
            <a:r>
              <a:rPr lang="ru-RU" sz="2800" dirty="0"/>
              <a:t>делами администрации города </a:t>
            </a:r>
            <a:r>
              <a:rPr lang="ru-RU" sz="2800" dirty="0" smtClean="0"/>
              <a:t>Нижневартовска</a:t>
            </a:r>
            <a:endParaRPr lang="ru-RU" sz="2800" dirty="0"/>
          </a:p>
          <a:p>
            <a:r>
              <a:rPr lang="ru-RU" sz="2800" dirty="0" smtClean="0"/>
              <a:t>Согласовать с лицензиатом внесение изменений в перечень обрабатываемых ПД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СЭД «Дело»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3582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СЭД «Дело»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Защищенный канал связи </a:t>
            </a:r>
            <a:endParaRPr lang="en-US" sz="2800" dirty="0"/>
          </a:p>
          <a:p>
            <a:r>
              <a:rPr lang="ru-RU" sz="2800" dirty="0" smtClean="0"/>
              <a:t>Работа </a:t>
            </a:r>
            <a:r>
              <a:rPr lang="ru-RU" sz="2800" dirty="0" smtClean="0"/>
              <a:t>через веб-интерфейс</a:t>
            </a:r>
          </a:p>
          <a:p>
            <a:r>
              <a:rPr lang="ru-RU" sz="2800" dirty="0" smtClean="0"/>
              <a:t>Синхронизировать номера входящей/исходящей документации</a:t>
            </a:r>
          </a:p>
          <a:p>
            <a:r>
              <a:rPr lang="ru-RU" sz="2800" dirty="0" smtClean="0"/>
              <a:t>Обучение секретарей или делопроизводителей после 08.09.2019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3442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Обучение 10.09.2019</a:t>
            </a:r>
          </a:p>
          <a:p>
            <a:r>
              <a:rPr lang="ru-RU" dirty="0" smtClean="0"/>
              <a:t>САДЫ – 10:00</a:t>
            </a:r>
          </a:p>
          <a:p>
            <a:r>
              <a:rPr lang="ru-RU" dirty="0" smtClean="0"/>
              <a:t>Школы – 14:00</a:t>
            </a:r>
          </a:p>
          <a:p>
            <a:r>
              <a:rPr lang="ru-RU" dirty="0" smtClean="0"/>
              <a:t>Место проведения к305. МАУ </a:t>
            </a:r>
            <a:r>
              <a:rPr lang="ru-RU" dirty="0" err="1" smtClean="0"/>
              <a:t>г.Нижневартовска</a:t>
            </a:r>
            <a:r>
              <a:rPr lang="ru-RU" dirty="0" smtClean="0"/>
              <a:t> «ЦРО»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СЭД «Дело»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92796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Мультисайтовая</a:t>
            </a:r>
            <a:r>
              <a:rPr lang="ru-RU" dirty="0" smtClean="0"/>
              <a:t> платформа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marL="0" indent="0" algn="ctr">
              <a:buNone/>
            </a:pPr>
            <a:endParaRPr lang="ru-RU" sz="2800" dirty="0" smtClean="0"/>
          </a:p>
          <a:p>
            <a:pPr marL="0" indent="0" algn="ctr">
              <a:buNone/>
            </a:pPr>
            <a:r>
              <a:rPr lang="ru-RU" sz="2800" dirty="0" smtClean="0"/>
              <a:t>Ссылка для ознакомления</a:t>
            </a:r>
            <a:endParaRPr lang="en-US" sz="2800" dirty="0" smtClean="0">
              <a:hlinkClick r:id="rId2"/>
            </a:endParaRPr>
          </a:p>
          <a:p>
            <a:pPr marL="0" indent="0" algn="ctr">
              <a:buNone/>
            </a:pPr>
            <a:r>
              <a:rPr lang="en-US" sz="4800" dirty="0" smtClean="0">
                <a:hlinkClick r:id="rId2"/>
              </a:rPr>
              <a:t>http</a:t>
            </a:r>
            <a:r>
              <a:rPr lang="en-US" sz="4800" dirty="0">
                <a:hlinkClick r:id="rId2"/>
              </a:rPr>
              <a:t>://</a:t>
            </a:r>
            <a:r>
              <a:rPr lang="en-US" sz="4800" dirty="0" smtClean="0">
                <a:hlinkClick r:id="rId2"/>
              </a:rPr>
              <a:t>obr86.edu-nv.ru</a:t>
            </a:r>
            <a:endParaRPr lang="en-US" sz="4800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10490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Мультисайтовая</a:t>
            </a:r>
            <a:r>
              <a:rPr lang="ru-RU" dirty="0"/>
              <a:t> платформа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Заключаем соглашение</a:t>
            </a:r>
          </a:p>
          <a:p>
            <a:r>
              <a:rPr lang="ru-RU" sz="2800" dirty="0" smtClean="0"/>
              <a:t>Выдаем логин и пароль администратора (высылается на официальный адрес организации)</a:t>
            </a:r>
          </a:p>
          <a:p>
            <a:r>
              <a:rPr lang="ru-RU" sz="2800" dirty="0" smtClean="0"/>
              <a:t>Первичное обучение</a:t>
            </a:r>
          </a:p>
          <a:p>
            <a:r>
              <a:rPr lang="ru-RU" sz="2800" dirty="0" smtClean="0"/>
              <a:t>Ответы на вопросы </a:t>
            </a:r>
          </a:p>
        </p:txBody>
      </p:sp>
    </p:spTree>
    <p:extLst>
      <p:ext uri="{BB962C8B-B14F-4D97-AF65-F5344CB8AC3E}">
        <p14:creationId xmlns:p14="http://schemas.microsoft.com/office/powerpoint/2010/main" val="216330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/>
          <a:lstStyle/>
          <a:p>
            <a:r>
              <a:rPr lang="ru-RU" dirty="0" err="1"/>
              <a:t>Мультисайтовая</a:t>
            </a:r>
            <a:r>
              <a:rPr lang="ru-RU" dirty="0"/>
              <a:t> платформа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281369"/>
            <a:ext cx="6336704" cy="4805263"/>
          </a:xfrm>
        </p:spPr>
      </p:pic>
    </p:spTree>
    <p:extLst>
      <p:ext uri="{BB962C8B-B14F-4D97-AF65-F5344CB8AC3E}">
        <p14:creationId xmlns:p14="http://schemas.microsoft.com/office/powerpoint/2010/main" val="1946757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Повестка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b="1" dirty="0"/>
              <a:t>Внедрение отечественного ПО</a:t>
            </a:r>
            <a:r>
              <a:rPr lang="ru-RU" dirty="0"/>
              <a:t>, исполнение плана, практическая реализация;</a:t>
            </a:r>
          </a:p>
          <a:p>
            <a:pPr lvl="0"/>
            <a:r>
              <a:rPr lang="ru-RU" b="1" dirty="0"/>
              <a:t>Единый реестр </a:t>
            </a:r>
            <a:r>
              <a:rPr lang="ru-RU" dirty="0"/>
              <a:t>российской радиоэлектронной продукции.</a:t>
            </a:r>
          </a:p>
          <a:p>
            <a:pPr lvl="0"/>
            <a:r>
              <a:rPr lang="ru-RU" dirty="0"/>
              <a:t>Организация рабочих мест </a:t>
            </a:r>
            <a:r>
              <a:rPr lang="ru-RU" b="1" dirty="0"/>
              <a:t>СЭД «Дело»</a:t>
            </a:r>
            <a:r>
              <a:rPr lang="ru-RU" dirty="0"/>
              <a:t>, порядок работы, ТТУ.</a:t>
            </a:r>
          </a:p>
          <a:p>
            <a:pPr lvl="0"/>
            <a:r>
              <a:rPr lang="ru-RU" b="1" dirty="0" err="1"/>
              <a:t>Мультисайтовая</a:t>
            </a:r>
            <a:r>
              <a:rPr lang="ru-RU" b="1" dirty="0"/>
              <a:t> платформа</a:t>
            </a:r>
            <a:r>
              <a:rPr lang="ru-RU" dirty="0"/>
              <a:t>, возможности, порядок перехода.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3128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Внедрение отечественного ПО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>
                <a:hlinkClick r:id="rId2"/>
              </a:rPr>
              <a:t>Приказ </a:t>
            </a:r>
            <a:r>
              <a:rPr lang="ru-RU" dirty="0" err="1">
                <a:hlinkClick r:id="rId2"/>
              </a:rPr>
              <a:t>Минкомсвязи</a:t>
            </a:r>
            <a:r>
              <a:rPr lang="ru-RU" dirty="0">
                <a:hlinkClick r:id="rId2"/>
              </a:rPr>
              <a:t> России «Об утверждении методических рекомендаций по переходу органов исполнительной власти субъектов Российской Федерации и органов местного самоуправления муниципальных образований Российской Федерации на использование отечественного офисного программного обеспечения, в том числе ранее закупленного офисного программного обеспечения» </a:t>
            </a:r>
            <a:endParaRPr lang="ru-RU" dirty="0"/>
          </a:p>
          <a:p>
            <a:r>
              <a:rPr lang="ru-RU" dirty="0">
                <a:hlinkClick r:id="rId2"/>
              </a:rPr>
              <a:t>Федеральный закон от 29.06.2015 №188-ФЗ О внесении изменений в Федеральный закон «Об информации, информационных технологиях и о защите информации» и статью 14 Федерального закона «О контрактной системе в сфере закупок товаров, работ, услуг для обеспечения государственных и муниципальных нужд»</a:t>
            </a:r>
            <a:endParaRPr lang="ru-RU" dirty="0"/>
          </a:p>
          <a:p>
            <a:r>
              <a:rPr lang="ru-RU" dirty="0">
                <a:hlinkClick r:id="rId3"/>
              </a:rPr>
              <a:t>Постановление Правительства РФ от 16.11.2015 г. №1236 «Об установлении запрета на допуск программного обеспечения, происходящего из иностранных государств, для целей осуществления закупок для обеспечения государственных и муниципальных нужд» </a:t>
            </a:r>
            <a:endParaRPr lang="ru-RU" dirty="0"/>
          </a:p>
          <a:p>
            <a:r>
              <a:rPr lang="ru-RU" dirty="0">
                <a:hlinkClick r:id="rId4"/>
              </a:rPr>
              <a:t>Приказ </a:t>
            </a:r>
            <a:r>
              <a:rPr lang="ru-RU" dirty="0" err="1">
                <a:hlinkClick r:id="rId4"/>
              </a:rPr>
              <a:t>Минкомсвязи</a:t>
            </a:r>
            <a:r>
              <a:rPr lang="ru-RU" dirty="0">
                <a:hlinkClick r:id="rId4"/>
              </a:rPr>
              <a:t> от 01.04.2015 №96 Об утверждении плана </a:t>
            </a:r>
            <a:r>
              <a:rPr lang="ru-RU" dirty="0" err="1">
                <a:hlinkClick r:id="rId4"/>
              </a:rPr>
              <a:t>импортозамещения</a:t>
            </a:r>
            <a:r>
              <a:rPr lang="ru-RU" dirty="0">
                <a:hlinkClick r:id="rId4"/>
              </a:rPr>
              <a:t> программного обеспечения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571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Внедрение отечественного ПО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3633267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Ознакомится с записью в блоге </a:t>
            </a:r>
          </a:p>
          <a:p>
            <a:pPr marL="0" indent="0">
              <a:buNone/>
            </a:pPr>
            <a:r>
              <a:rPr lang="en-US" sz="2800" dirty="0" smtClean="0">
                <a:hlinkClick r:id="rId2"/>
              </a:rPr>
              <a:t>https</a:t>
            </a:r>
            <a:r>
              <a:rPr lang="en-US" sz="2800" dirty="0">
                <a:hlinkClick r:id="rId2"/>
              </a:rPr>
              <a:t>://</a:t>
            </a:r>
            <a:r>
              <a:rPr lang="en-US" sz="2800" dirty="0" smtClean="0">
                <a:hlinkClick r:id="rId2"/>
              </a:rPr>
              <a:t>edu-nv.ru/blog/entry/perekhod-na-otechestvennoe-programmnoe-obespechenie</a:t>
            </a:r>
            <a:endParaRPr lang="ru-RU" sz="2800" dirty="0" smtClean="0"/>
          </a:p>
          <a:p>
            <a:r>
              <a:rPr lang="ru-RU" sz="2800" dirty="0" smtClean="0"/>
              <a:t>В ТЗ не приобретение оборудования добавлять пункт «совместимость с отечественным ПО»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05343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87624"/>
            <a:ext cx="8229600" cy="792088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План перехода</a:t>
            </a:r>
            <a:endParaRPr lang="ru-RU" sz="4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2510981"/>
              </p:ext>
            </p:extLst>
          </p:nvPr>
        </p:nvGraphicFramePr>
        <p:xfrm>
          <a:off x="467544" y="2132856"/>
          <a:ext cx="8229600" cy="377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2019г.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2020г.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Пакет офисных редакторов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Операционные системы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Почтовые приложения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Справочно-правовая система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ЭДО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Средства антивирусной защиты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Интернет-браузеры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0" marB="0"/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smtClean="0"/>
              <a:t>Внедрение отечественного ПО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3043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Внедрение отечественного ПО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381642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Определить рабочую группу</a:t>
            </a:r>
          </a:p>
          <a:p>
            <a:r>
              <a:rPr lang="ru-RU" sz="2800" dirty="0" smtClean="0"/>
              <a:t>Произвести анализ рабочих мест (составить акт)</a:t>
            </a:r>
          </a:p>
          <a:p>
            <a:r>
              <a:rPr lang="ru-RU" sz="2800" dirty="0" smtClean="0"/>
              <a:t>Определить рабочей группой соответствующее задачам ПО</a:t>
            </a:r>
          </a:p>
          <a:p>
            <a:r>
              <a:rPr lang="ru-RU" sz="2800" dirty="0" smtClean="0"/>
              <a:t>Приобрести ПО или оформить необходимые документы для эксплуатации</a:t>
            </a:r>
          </a:p>
          <a:p>
            <a:r>
              <a:rPr lang="ru-RU" sz="2800" dirty="0" smtClean="0"/>
              <a:t>Произвести установку (составить акт)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945081" y="1528136"/>
            <a:ext cx="22331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Необходимо</a:t>
            </a:r>
            <a:r>
              <a:rPr lang="ru-RU" b="1" dirty="0" smtClean="0"/>
              <a:t>: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056343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29600" cy="78296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Пример расчета стоимости</a:t>
            </a:r>
            <a:endParaRPr lang="ru-RU" sz="4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5383596"/>
              </p:ext>
            </p:extLst>
          </p:nvPr>
        </p:nvGraphicFramePr>
        <p:xfrm>
          <a:off x="539552" y="2780928"/>
          <a:ext cx="82296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8776"/>
                <a:gridCol w="1440160"/>
                <a:gridCol w="1440160"/>
                <a:gridCol w="1450504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Решение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 лиц./1 год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 лиц./2 год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 лиц./ 3 года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Антивирус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Комплект на 10 компьютеров+1 файловый сервер+10 мобильных устройств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1100 р 	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2200 р 	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3300 р 	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Антивирус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Комплект на 50 компьютеров+2 файловый сервер+50 мобильных устройств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3150 р 	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6300 р 	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9450 р 	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1560" y="2286164"/>
            <a:ext cx="7359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Рассмотреть вариант приобретения лицензионного ПО на несколько лет.</a:t>
            </a:r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200" y="1166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smtClean="0"/>
              <a:t>Внедрение отечественного ПО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6263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700808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Пример акта</a:t>
            </a:r>
            <a:endParaRPr lang="ru-RU" sz="3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1629828"/>
              </p:ext>
            </p:extLst>
          </p:nvPr>
        </p:nvGraphicFramePr>
        <p:xfrm>
          <a:off x="457200" y="3137793"/>
          <a:ext cx="8229599" cy="15459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2024"/>
                <a:gridCol w="1192711"/>
                <a:gridCol w="991188"/>
                <a:gridCol w="1127545"/>
                <a:gridCol w="543784"/>
                <a:gridCol w="1008712"/>
                <a:gridCol w="1744162"/>
                <a:gridCol w="1339473"/>
              </a:tblGrid>
              <a:tr h="3626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№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Место установки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Тип оборудования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>
                          <a:effectLst/>
                        </a:rPr>
                        <a:t>Наличие ПО для защиты ПД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135" marR="59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Работа с ЭП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Перечень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Инф.систем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>
                          <a:effectLst/>
                        </a:rPr>
                        <a:t>Подключенное оборудование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135" marR="591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>
                          <a:effectLst/>
                        </a:rPr>
                        <a:t>Примечание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135" marR="59135" marT="0" marB="0" anchor="ctr"/>
                </a:tc>
              </a:tr>
              <a:tr h="54404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ОК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ПК </a:t>
                      </a:r>
                      <a:r>
                        <a:rPr lang="en-US" sz="1000" dirty="0">
                          <a:effectLst/>
                        </a:rPr>
                        <a:t>HP 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VipNet</a:t>
                      </a:r>
                      <a:r>
                        <a:rPr lang="ru-RU" sz="1000" dirty="0">
                          <a:effectLst/>
                        </a:rPr>
                        <a:t>, </a:t>
                      </a:r>
                      <a:r>
                        <a:rPr lang="en-US" sz="1000" dirty="0" err="1">
                          <a:effectLst/>
                        </a:rPr>
                        <a:t>Secretnet</a:t>
                      </a:r>
                      <a:r>
                        <a:rPr lang="ru-RU" sz="1000" dirty="0">
                          <a:effectLst/>
                        </a:rPr>
                        <a:t>, 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dallas</a:t>
                      </a:r>
                      <a:r>
                        <a:rPr lang="en-US" sz="1000" dirty="0">
                          <a:effectLst/>
                        </a:rPr>
                        <a:t> lock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деловая почта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Принтер</a:t>
                      </a:r>
                      <a:r>
                        <a:rPr lang="en-US" sz="1000">
                          <a:effectLst/>
                        </a:rPr>
                        <a:t>: hp lj1200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МФУ</a:t>
                      </a:r>
                      <a:r>
                        <a:rPr lang="en-US" sz="1000">
                          <a:effectLst/>
                        </a:rPr>
                        <a:t>: </a:t>
                      </a:r>
                      <a:r>
                        <a:rPr lang="ru-RU" sz="1000">
                          <a:effectLst/>
                        </a:rPr>
                        <a:t>Kyocera 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ecosys</a:t>
                      </a:r>
                      <a:r>
                        <a:rPr lang="en-US" sz="1000">
                          <a:effectLst/>
                        </a:rPr>
                        <a:t> fs-6530mfp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/>
                </a:tc>
              </a:tr>
              <a:tr h="54404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Секретарь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ПК</a:t>
                      </a:r>
                      <a:r>
                        <a:rPr lang="en-US" sz="1000">
                          <a:effectLst/>
                        </a:rPr>
                        <a:t> HP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VipNet</a:t>
                      </a:r>
                      <a:r>
                        <a:rPr lang="ru-RU" sz="1000" dirty="0">
                          <a:effectLst/>
                        </a:rPr>
                        <a:t>, </a:t>
                      </a:r>
                      <a:r>
                        <a:rPr lang="en-US" sz="1000" dirty="0" err="1">
                          <a:effectLst/>
                        </a:rPr>
                        <a:t>Secretnet</a:t>
                      </a:r>
                      <a:r>
                        <a:rPr lang="ru-RU" sz="1000" dirty="0">
                          <a:effectLst/>
                        </a:rPr>
                        <a:t>, 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dallas</a:t>
                      </a:r>
                      <a:r>
                        <a:rPr lang="en-US" sz="1000" dirty="0">
                          <a:effectLst/>
                        </a:rPr>
                        <a:t> lock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СЭД Дело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ССТУ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Принтер</a:t>
                      </a:r>
                      <a:r>
                        <a:rPr lang="en-US" sz="1000" dirty="0">
                          <a:effectLst/>
                        </a:rPr>
                        <a:t>: </a:t>
                      </a:r>
                      <a:r>
                        <a:rPr lang="en-US" sz="1000" dirty="0" err="1">
                          <a:effectLst/>
                        </a:rPr>
                        <a:t>hp</a:t>
                      </a:r>
                      <a:r>
                        <a:rPr lang="en-US" sz="1000" dirty="0">
                          <a:effectLst/>
                        </a:rPr>
                        <a:t> lj1200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МФУ</a:t>
                      </a:r>
                      <a:r>
                        <a:rPr lang="en-US" sz="1000" dirty="0">
                          <a:effectLst/>
                        </a:rPr>
                        <a:t>: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ru-RU" sz="1000" dirty="0" err="1">
                          <a:effectLst/>
                        </a:rPr>
                        <a:t>Kyocera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</a:rPr>
                        <a:t>ecosys</a:t>
                      </a:r>
                      <a:r>
                        <a:rPr lang="en-US" sz="1000" dirty="0">
                          <a:effectLst/>
                        </a:rPr>
                        <a:t> fs-6530mfp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900" dirty="0" smtClean="0"/>
                        <a:t>проблемы с подключением оборудования и использованием ЭП.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35" marR="59135" marT="0" marB="0"/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457200" y="1886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smtClean="0"/>
              <a:t>Внедрение отечественного ПО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747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Единый реестр </a:t>
            </a:r>
            <a:r>
              <a:rPr lang="ru-RU" dirty="0"/>
              <a:t>российской радиоэлектронной продукции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b="1" dirty="0"/>
              <a:t>С 1 сентября 2019 </a:t>
            </a:r>
            <a:r>
              <a:rPr lang="ru-RU" sz="2800" dirty="0"/>
              <a:t>года ограничение допуска радиоэлектронной продукции при осуществлении закупок по Закону № 44-ФЗ регулируется новым </a:t>
            </a:r>
            <a:r>
              <a:rPr lang="ru-RU" sz="2800" b="1" dirty="0"/>
              <a:t>постановлением Правительства РФ от 10 июля 2019 г. № </a:t>
            </a:r>
            <a:r>
              <a:rPr lang="ru-RU" sz="2800" b="1" dirty="0" smtClean="0"/>
              <a:t>878</a:t>
            </a:r>
            <a:r>
              <a:rPr lang="ru-RU" sz="2800" dirty="0" smtClean="0"/>
              <a:t>. </a:t>
            </a:r>
          </a:p>
          <a:p>
            <a:r>
              <a:rPr lang="ru-RU" sz="2800" dirty="0" smtClean="0"/>
              <a:t>Действие </a:t>
            </a:r>
            <a:r>
              <a:rPr lang="ru-RU" sz="2800" dirty="0"/>
              <a:t>данного постановления распространяется на все закупки радиоэлектронной продукции, включенной в перечень, утвержденный этим постановлением, и извещения об осуществлении которых были размещены в ЕИС начиная с 1 сентября 2019 года. </a:t>
            </a:r>
          </a:p>
        </p:txBody>
      </p:sp>
    </p:spTree>
    <p:extLst>
      <p:ext uri="{BB962C8B-B14F-4D97-AF65-F5344CB8AC3E}">
        <p14:creationId xmlns:p14="http://schemas.microsoft.com/office/powerpoint/2010/main" val="34883466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3359</TotalTime>
  <Words>616</Words>
  <Application>Microsoft Office PowerPoint</Application>
  <PresentationFormat>Экран (4:3)</PresentationFormat>
  <Paragraphs>134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05.09.2019 Заседание РМЦ</vt:lpstr>
      <vt:lpstr>Повестка</vt:lpstr>
      <vt:lpstr>Внедрение отечественного ПО</vt:lpstr>
      <vt:lpstr>Внедрение отечественного ПО</vt:lpstr>
      <vt:lpstr>План перехода</vt:lpstr>
      <vt:lpstr>Внедрение отечественного ПО</vt:lpstr>
      <vt:lpstr>Пример расчета стоимости</vt:lpstr>
      <vt:lpstr>Пример акта</vt:lpstr>
      <vt:lpstr>Единый реестр российской радиоэлектронной продукции</vt:lpstr>
      <vt:lpstr>Единый реестр российской радиоэлектронной продукции</vt:lpstr>
      <vt:lpstr>СЭД «Дело»</vt:lpstr>
      <vt:lpstr>СЭД «Дело»</vt:lpstr>
      <vt:lpstr>СЭД «Дело»</vt:lpstr>
      <vt:lpstr>Мультисайтовая платформа</vt:lpstr>
      <vt:lpstr>Мультисайтовая платформа</vt:lpstr>
      <vt:lpstr>Мультисайтовая платформа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15.03.2019 Заседание РМЦ</dc:title>
  <cp:lastModifiedBy>admin</cp:lastModifiedBy>
  <cp:revision>33</cp:revision>
  <dcterms:modified xsi:type="dcterms:W3CDTF">2019-09-05T08:42:24Z</dcterms:modified>
</cp:coreProperties>
</file>