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sldIdLst>
    <p:sldId id="256" r:id="rId2"/>
    <p:sldId id="261" r:id="rId3"/>
    <p:sldId id="268" r:id="rId4"/>
    <p:sldId id="266" r:id="rId5"/>
    <p:sldId id="275" r:id="rId6"/>
    <p:sldId id="272" r:id="rId7"/>
    <p:sldId id="276" r:id="rId8"/>
    <p:sldId id="277" r:id="rId9"/>
    <p:sldId id="258" r:id="rId10"/>
    <p:sldId id="263" r:id="rId11"/>
    <p:sldId id="269" r:id="rId12"/>
    <p:sldId id="279" r:id="rId13"/>
    <p:sldId id="280" r:id="rId14"/>
    <p:sldId id="281" r:id="rId15"/>
    <p:sldId id="278" r:id="rId16"/>
    <p:sldId id="282" r:id="rId17"/>
    <p:sldId id="283" r:id="rId18"/>
    <p:sldId id="285" r:id="rId19"/>
    <p:sldId id="290" r:id="rId20"/>
    <p:sldId id="284" r:id="rId21"/>
    <p:sldId id="302" r:id="rId22"/>
    <p:sldId id="291" r:id="rId23"/>
    <p:sldId id="292" r:id="rId24"/>
    <p:sldId id="293" r:id="rId25"/>
    <p:sldId id="297" r:id="rId26"/>
    <p:sldId id="298" r:id="rId27"/>
    <p:sldId id="295" r:id="rId28"/>
    <p:sldId id="299" r:id="rId29"/>
    <p:sldId id="289" r:id="rId30"/>
    <p:sldId id="287" r:id="rId31"/>
    <p:sldId id="288" r:id="rId32"/>
    <p:sldId id="303" r:id="rId33"/>
    <p:sldId id="300" r:id="rId34"/>
    <p:sldId id="286" r:id="rId35"/>
    <p:sldId id="301" r:id="rId36"/>
    <p:sldId id="26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ньшикова Наталья" initials="МН" lastIdx="6" clrIdx="0">
    <p:extLst>
      <p:ext uri="{19B8F6BF-5375-455C-9EA6-DF929625EA0E}">
        <p15:presenceInfo xmlns:p15="http://schemas.microsoft.com/office/powerpoint/2012/main" userId="S-1-5-21-1857159222-1564506941-441284377-5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C5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74651" autoAdjust="0"/>
  </p:normalViewPr>
  <p:slideViewPr>
    <p:cSldViewPr snapToGrid="0">
      <p:cViewPr varScale="1">
        <p:scale>
          <a:sx n="85" d="100"/>
          <a:sy n="85" d="100"/>
        </p:scale>
        <p:origin x="15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61F6-5FE0-49CF-AEE3-00ECE2BF1E96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1796-23CF-4B91-BA6B-B349CE721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7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docs/all/61556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8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81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30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последок затрону актуальный на текущий момент вопрос про отечественное ПО для образовательной организации.</a:t>
            </a:r>
          </a:p>
          <a:p>
            <a:r>
              <a:rPr lang="ru-RU" dirty="0"/>
              <a:t>На слайде вы можете видеть логотипы продуктов </a:t>
            </a:r>
            <a:r>
              <a:rPr lang="en-US" dirty="0" err="1"/>
              <a:t>AltLinux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ООО «Базальт СПО») </a:t>
            </a:r>
            <a:r>
              <a:rPr lang="ru-RU" dirty="0"/>
              <a:t>и </a:t>
            </a:r>
            <a:r>
              <a:rPr lang="en-US" dirty="0" err="1"/>
              <a:t>AstraLinux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АО «НПО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РусБИТех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») </a:t>
            </a:r>
            <a:r>
              <a:rPr lang="en-US" dirty="0"/>
              <a:t>– </a:t>
            </a:r>
            <a:r>
              <a:rPr lang="ru-RU" dirty="0"/>
              <a:t>это отечественные операционные системы, разработанные на базе операционной системы </a:t>
            </a:r>
            <a:r>
              <a:rPr lang="en-US" dirty="0"/>
              <a:t>Linux.</a:t>
            </a:r>
          </a:p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МойОфис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это пакет офисных приложений, разработку которого ведёт российская компания «Новые облачные технологии».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программное обеспечение включено в Единый реестр российских программ для электронных вычислительных машин и баз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52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Операционные системы «</a:t>
            </a:r>
            <a:r>
              <a:rPr lang="ru-RU" dirty="0" err="1"/>
              <a:t>Astra</a:t>
            </a:r>
            <a:r>
              <a:rPr lang="ru-RU" dirty="0"/>
              <a:t> </a:t>
            </a:r>
            <a:r>
              <a:rPr lang="ru-RU" dirty="0" err="1"/>
              <a:t>Linux</a:t>
            </a:r>
            <a:r>
              <a:rPr lang="ru-RU" dirty="0"/>
              <a:t>» представляют собой единую платформу для всех типов устройств, включая компьютеры на отечественных процессорах Эльбрус, Байкал, Комдив. В состав операционной системы входят авторские решения разработчиков и компоненты свободного программного обеспечения, позволяющие расширить возможности ее применения в качестве серверной платформы, на рабочих местах пользователей, а также на мобильных устройствах и встраиваемой специальной техники, такой как </a:t>
            </a:r>
            <a:r>
              <a:rPr lang="ru-RU" dirty="0" err="1"/>
              <a:t>спецвычислители</a:t>
            </a:r>
            <a:r>
              <a:rPr lang="ru-RU" dirty="0"/>
              <a:t>, маршрутизаторы, межсетевые экраны.</a:t>
            </a:r>
          </a:p>
          <a:p>
            <a:r>
              <a:rPr lang="ru-RU" dirty="0"/>
              <a:t>Разработка системы ведется ведущей компанией на российском рынке информационных технологий АО «НПО РУСБИТЕХ» с 2008 года. К разработке привлекались специалисты Академией ФСБ России и Института системного программирования РАН.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AstraLinux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Common edition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операционная система общего назначения.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AstraLinux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Special edition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 это операционная система специального назначения. Она Обеспечивает защиту конфиденциальной информации и государственной тайны до уровня «особой важности».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93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Графическая система включает пользовательский рабочий стол и ряд программных средств, </a:t>
            </a:r>
            <a:r>
              <a:rPr lang="ru-RU" dirty="0" err="1"/>
              <a:t>предназначеных</a:t>
            </a:r>
            <a:r>
              <a:rPr lang="ru-RU" dirty="0"/>
              <a:t> как для пользователей, так и для администраторов операционной системы.</a:t>
            </a:r>
          </a:p>
          <a:p>
            <a:r>
              <a:rPr lang="ru-RU" dirty="0"/>
              <a:t>Интуитивный интерфейс будет удобен и понятен как новым пользователям, так и тем кто привык пользоваться распространенными решениями других производителей.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2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39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составе операционной системы </a:t>
            </a:r>
            <a:r>
              <a:rPr lang="en-US" dirty="0" err="1"/>
              <a:t>AstraLinux</a:t>
            </a:r>
            <a:r>
              <a:rPr lang="en-US" baseline="0" dirty="0"/>
              <a:t> </a:t>
            </a:r>
            <a:r>
              <a:rPr lang="ru-RU" baseline="0" dirty="0"/>
              <a:t>есть все необходимые для работы приложения: офисные программы </a:t>
            </a:r>
            <a:r>
              <a:rPr lang="en-US" baseline="0" dirty="0" err="1"/>
              <a:t>LibreOffice</a:t>
            </a:r>
            <a:r>
              <a:rPr lang="en-US" baseline="0" dirty="0"/>
              <a:t>, </a:t>
            </a:r>
            <a:r>
              <a:rPr lang="ru-RU" baseline="0" dirty="0"/>
              <a:t>электронная почта, </a:t>
            </a:r>
            <a:r>
              <a:rPr lang="en-US" baseline="0" dirty="0"/>
              <a:t>web-</a:t>
            </a:r>
            <a:r>
              <a:rPr lang="ru-RU" baseline="0" dirty="0"/>
              <a:t>браузер, работа с мультимедиа.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56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2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Российский разработчик операционных систем «Альт» предлагает образовательным организациям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решение Альт Образование.</a:t>
            </a:r>
          </a:p>
          <a:p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Альт Образование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это простая в установке и удобная в работе операционная система, ориентированная на повседневное использование при организации и проведении учебного процесса в образовательных учреждениях общего, среднего и высшего образования. 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Альт Образование — это широкодоступная операционная система. Она легка в использовании, нетребовательна к ресурсам вашего компьютера, функциональна и надёжна. Альт Образование представляет собой совокупность интегрированных программных продуктов, созданных на основе операционной системы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Альт Образование полностью соответствует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Распоряжению Правительства РФ от 18 октября 2007 г. 1447-р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в дистрибутив включено более 30 полностью русифицированных программ, являющихся специальным программным средством информационной поддержки учебного процесса и предназначенных для решения большинства его потребностей, а также современные учебные средства: электронные учебники, предметные среды и обучающие системы. Дистрибутив включает драйвера устройств, упрощающих работу с дополнительным оборудованием.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89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87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41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95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Стоимость Альт образования.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операционная система поставляется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флеш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-носителе с логотипом Базальт СПО.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75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МойОфис</a:t>
            </a:r>
            <a:r>
              <a:rPr lang="ru-RU" dirty="0"/>
              <a:t> — пакет офисных приложений, разработку которого ведёт российская компания «Новые облачные технологии». Пакет состоит из облачного хранилища, приложений для работы с текстом и электронными таблицами, клиента электронной почты и почтового сервера, служб для работы с контактными данными и онлайн-календарём. Анонсированы версии редактора графических презентаций и корпоративной системы обмена сообщениями.</a:t>
            </a:r>
          </a:p>
          <a:p>
            <a:endParaRPr lang="ru-RU" dirty="0"/>
          </a:p>
          <a:p>
            <a:r>
              <a:rPr lang="ru-RU" dirty="0"/>
              <a:t>Для</a:t>
            </a:r>
            <a:r>
              <a:rPr lang="ru-RU" baseline="0" dirty="0"/>
              <a:t> образовательных организаций пакет предлагается Стандартный и Профессиональный.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41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4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16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30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Стоимость Альт образования.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операционная система поставляется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флеш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-носителе с логотипом Базальт СПО.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0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Сегодня число уникальных угроз, направленных на простых пользователей и организации, составляет более 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300 000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в день. Учитывая количество и разнообразие угроз, жертвой атак злоумышленников сегодня может стать организация любого масштаба — и небольшая компания, и крупная корпорация.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Какие же угрозы сегодня наиболее опасны для бизнеса?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Целевые атаки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как следует из названия, нацелены на конкретную компанию, тщательно готовятся и управляются вручную. С ними трудно, а порой невозможно бороться, с помощью традиционных средств защиты.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Эксплойты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(то есть уязвимости в программном обеспечении) по-прежнему остаются одним из популярных и наиболее эффективных методов установки вредоносного кода. С помощью атак нулевого дня злоумышленники получают контроль над устройствами в корпоративной сети и похищают конфиденциальные данные.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Количество атак на мобильные устройства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растет огромными темпами: с 69 000 в августе 2013 года до 644 000 в марте 2014 года и нескольких миллионов к концу 2015 года! Это становится большой проблемой для бизнеса, поскольку мобильные устройства часто используются в рабочих целях и на них нередко хранится критически важная информация, которая может стать достоянием конкурентов.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Наконец, главной угрозой для бизнеса остаются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программы-вымогатели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которые шифруют данные и требуют за них выкуп. По данным, «Лаборатории Касперского» с шифровальщиками сталкивались более 30 процентов пользователей, а общее число угроз подобного типа за период с марта 2015 года по апрель 2016 года превысило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2,3 миллиона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Решения «Лаборатории Касперского» для защиты рабочих мест успешно противодействуют этим и многим другим угрозам.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10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43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3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7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5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для абсолютного большинства компаний почта является основным инструментом ведения бизнеса. Почтовый трафик, содержащий ценные конфиденциальные сведения, – излюбленная мишень для атак злоумышленников. Поэтому его защита является приоритетным направлением обеспечения безопасности корпоративной IT-инфраструктуры.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передовым антивирусным технологиям и интеллектуальному распознаванию спама решение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позволяет эффективно защитить компанию от вредоносного ПО и нежелательных электронных сообщений.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вредоносное ПО и спам – далеко не единственные угрозы, связанные с широким использованием электронной почты в современных бизнес-процессах. Сегодня службы IT‑безопасности все чаще сталкиваются с утечкой конфиденциальной информации. Не обеспечив надлежащую защиту данных, бизнес может потерять важнейшие сведения: внутреннюю документацию, персональные данные, сведения, подлежащие обязательной защите в соответствии с нормативными требованиями регулирующих органов. Последствия могут быть весьма серьезными: ваш бизнес рискует лишиться финансовых средств в виде штрафов за нарушение ФЗ-152, а также своей репутации. Кроме того, в результате нарушений государственные органы вправе приостановить деятельность компании.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Гибкий контроль над распространением конфиденциальной информации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Интеллектуальное распознавание и блокирование спама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Надежную защиту от вредоносных ссылок и вложений в электронных письмах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Простое и удобное управление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9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Инструменты контроля добавляют мощный дополнительный уровень защиты, позволяя администратору развертывать и применять политики, касающиеся доступа различных групп сотрудников или отдельных сотрудников к оборудованию, программному обеспечению и подключению к интернету, а также регулирующие использование этих ресурсов.</a:t>
            </a:r>
          </a:p>
          <a:p>
            <a:endParaRPr lang="ru-RU" sz="1200" dirty="0"/>
          </a:p>
          <a:p>
            <a:r>
              <a:rPr lang="ru-RU" sz="1200" dirty="0"/>
              <a:t>Например, Контроль устройств позволяет настраивать политики использования вплоть до уровня отдельного портативного устройства, которое определяется по серийному номеру. Это обеспечивает безопасность загруженных материалов и предотвращает попадание по неосторожности</a:t>
            </a:r>
            <a:r>
              <a:rPr lang="en-US" sz="1200" dirty="0"/>
              <a:t> </a:t>
            </a:r>
            <a:r>
              <a:rPr lang="ru-RU" sz="1200" dirty="0"/>
              <a:t>вредоносного ПО в сеть.</a:t>
            </a:r>
          </a:p>
          <a:p>
            <a:endParaRPr lang="ru-RU" sz="1200" dirty="0"/>
          </a:p>
          <a:p>
            <a:r>
              <a:rPr lang="ru-RU" sz="1200" dirty="0"/>
              <a:t>Веб-контроль защищает пользователей от опасных и нежелательных сайтов, обеспечивает соблюдение законодательных требований к защите сотрудников, а также способствует повышению эффективности труда, ограничивая доступ к социальным сетям в рабочее время.</a:t>
            </a:r>
          </a:p>
          <a:p>
            <a:endParaRPr lang="ru-RU" sz="1200" dirty="0"/>
          </a:p>
          <a:p>
            <a:r>
              <a:rPr lang="ru-RU" sz="1200" dirty="0"/>
              <a:t>Технология контроля программ и динамических белых списков, разработанная «Лабораторией Касперского», отличается</a:t>
            </a:r>
            <a:r>
              <a:rPr lang="ru-RU" sz="1200" baseline="0" dirty="0"/>
              <a:t> </a:t>
            </a:r>
            <a:r>
              <a:rPr lang="ru-RU" sz="1200" dirty="0"/>
              <a:t>от предложений других компаний, поэтому на следующем слайде мы подробнее рассмотрим этот компонент.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7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200" dirty="0"/>
              <a:t>Большинство решений для контроля обладают</a:t>
            </a:r>
            <a:r>
              <a:rPr lang="ru-RU" sz="1200" baseline="0" dirty="0"/>
              <a:t> лишь </a:t>
            </a:r>
            <a:r>
              <a:rPr lang="ru-RU" sz="1200" dirty="0"/>
              <a:t>базовыми функциями блокирования и разрешения доступа. Инструменты контроля «Лаборатории Касперского» используют уникальные облачные базы данных белых списков, обеспечивая доступ к новейшим данным о программах практически в реальном времени. </a:t>
            </a:r>
          </a:p>
          <a:p>
            <a:endParaRPr lang="ru-RU" sz="1200" dirty="0"/>
          </a:p>
          <a:p>
            <a:r>
              <a:rPr lang="ru-RU" sz="1200" dirty="0"/>
              <a:t>Наша технология динамических белых списков относится к самым современным на рынке. По нашим данным, «Лаборатория Касперского» является единственной компанией с собственной лабораторией по составлению белых списков, которая ведет свою базу данных, а не покупает белые и черные списки, как остальные.</a:t>
            </a:r>
          </a:p>
          <a:p>
            <a:endParaRPr lang="ru-RU" sz="1200" dirty="0"/>
          </a:p>
          <a:p>
            <a:pPr lvl="0" defTabSz="914400">
              <a:defRPr/>
            </a:pPr>
            <a:r>
              <a:rPr lang="ru-RU" sz="1200" dirty="0"/>
              <a:t>Эвристический анализ обеспечивает постоянный контроль приложений на каждом этапе: во время загрузки, установки, выполнения. Если программа ведут себя</a:t>
            </a:r>
            <a:r>
              <a:rPr lang="ru-RU" sz="1200" baseline="0" dirty="0"/>
              <a:t> подозрительно, </a:t>
            </a:r>
            <a:r>
              <a:rPr lang="ru-RU" sz="1200" dirty="0"/>
              <a:t>Контроль активности программ ограничивает ее доступ к ресурсам. Тем временем модуль поиска уязвимостей обеспечивает </a:t>
            </a:r>
            <a:r>
              <a:rPr lang="ru-RU" sz="1200" dirty="0" err="1"/>
              <a:t>проактивную</a:t>
            </a:r>
            <a:r>
              <a:rPr lang="ru-RU" sz="1200" dirty="0"/>
              <a:t> защиту от атак, направленных на использование уязвимостей в безопасных программах.</a:t>
            </a:r>
          </a:p>
          <a:p>
            <a:endParaRPr lang="ru-RU" sz="1200" dirty="0"/>
          </a:p>
          <a:p>
            <a:r>
              <a:rPr lang="ru-RU" sz="1200" dirty="0"/>
              <a:t>Наша технология динамических белых списков позволяет реализовать на</a:t>
            </a:r>
            <a:r>
              <a:rPr lang="ru-RU" sz="1200" baseline="0" dirty="0"/>
              <a:t> практике </a:t>
            </a:r>
            <a:r>
              <a:rPr lang="ru-RU" sz="1200" dirty="0"/>
              <a:t>контроль программ в режиме «Запрет по умолчанию». </a:t>
            </a:r>
          </a:p>
          <a:p>
            <a:endParaRPr lang="ru-RU" sz="1200" dirty="0"/>
          </a:p>
          <a:p>
            <a:r>
              <a:rPr lang="ru-RU" sz="1200" dirty="0"/>
              <a:t>Многие руководители IT-отделов с недоверием относятся к этому весьма эффективному и надежному способу обеспечения безопасности, и их можно понять, ведь они беспокоятся о возможных неудобствах для пользователей и общем снижении производительности.  Контроль программ «Лаборатории Касперского» поддерживает безопасную среду, где руководители IT-отделов могут безопасно проверять работу системы в режиме «Запрет по умолчанию».</a:t>
            </a:r>
          </a:p>
          <a:p>
            <a:endParaRPr lang="ru-RU" sz="1200" dirty="0"/>
          </a:p>
          <a:p>
            <a:r>
              <a:rPr lang="ru-RU" sz="1200" dirty="0"/>
              <a:t>Это лишь часть возможностей, которые технология Контроля программ с динамическими белыми списками открывает для усиления защиты и повышения удобства управления на платформе </a:t>
            </a:r>
            <a:r>
              <a:rPr lang="ru-RU" sz="1200" dirty="0" err="1"/>
              <a:t>Kaspersky</a:t>
            </a:r>
            <a:r>
              <a:rPr lang="ru-RU" sz="1200" dirty="0"/>
              <a:t> </a:t>
            </a:r>
            <a:r>
              <a:rPr lang="ru-RU" sz="1200" dirty="0" err="1"/>
              <a:t>Security</a:t>
            </a:r>
            <a:r>
              <a:rPr lang="ru-RU" sz="1200" dirty="0"/>
              <a:t> для бизнеса.</a:t>
            </a:r>
          </a:p>
          <a:p>
            <a:endParaRPr lang="ru-RU" sz="1200" dirty="0"/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4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796-23CF-4B91-BA6B-B349CE7217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4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0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5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9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95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83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9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40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1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6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2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4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2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3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07ABE-1E87-41C4-848C-A65FA9290334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A1382F-ECA4-4A83-9156-57E0C21D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0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obr@asp-partners.ru" TargetMode="External"/><Relationship Id="rId7" Type="http://schemas.openxmlformats.org/officeDocument/2006/relationships/image" Target="../media/image40.png"/><Relationship Id="rId2" Type="http://schemas.openxmlformats.org/officeDocument/2006/relationships/hyperlink" Target="mailto:A.Kondrashov@asp-partners.ru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asp-obr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0" y="1666762"/>
            <a:ext cx="8574622" cy="2553630"/>
          </a:xfrm>
        </p:spPr>
        <p:txBody>
          <a:bodyPr>
            <a:noAutofit/>
          </a:bodyPr>
          <a:lstStyle/>
          <a:p>
            <a:pPr marL="0" indent="0"/>
            <a:r>
              <a:rPr lang="ru-RU" alt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защиты информации в соответствии с законодательством.</a:t>
            </a:r>
            <a:r>
              <a:rPr lang="en-US" alt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Обзор отечественного ПО для образовательной организации</a:t>
            </a:r>
            <a:br>
              <a:rPr lang="ru-RU" alt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4220392"/>
            <a:ext cx="6987645" cy="1388534"/>
          </a:xfrm>
        </p:spPr>
        <p:txBody>
          <a:bodyPr>
            <a:normAutofit fontScale="85000" lnSpcReduction="20000"/>
          </a:bodyPr>
          <a:lstStyle/>
          <a:p>
            <a:pPr defTabSz="381000">
              <a:buClr>
                <a:srgbClr val="2B85D3"/>
              </a:buClr>
              <a:defRPr/>
            </a:pP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Кондрашов Андрей</a:t>
            </a:r>
          </a:p>
          <a:p>
            <a:pPr defTabSz="381000">
              <a:buClr>
                <a:srgbClr val="2B85D3"/>
              </a:buClr>
              <a:defRPr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Менеджер по работе с образовательными организациями</a:t>
            </a:r>
          </a:p>
          <a:p>
            <a:pPr defTabSz="381000">
              <a:buClr>
                <a:srgbClr val="2B85D3"/>
              </a:buClr>
              <a:defRPr/>
            </a:pP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«АСП-Центр дистрибьюции» </a:t>
            </a:r>
            <a:endParaRPr lang="en-US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81000">
              <a:buClr>
                <a:srgbClr val="2B85D3"/>
              </a:buClr>
              <a:defRPr/>
            </a:pP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(ИП Клевцова А.И.)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34" y="284729"/>
            <a:ext cx="1813471" cy="7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80AE02AA-3B64-4CCE-AB43-F1245CA4DFDC}"/>
              </a:ext>
            </a:extLst>
          </p:cNvPr>
          <p:cNvSpPr txBox="1">
            <a:spLocks/>
          </p:cNvSpPr>
          <p:nvPr/>
        </p:nvSpPr>
        <p:spPr>
          <a:xfrm>
            <a:off x="367479" y="0"/>
            <a:ext cx="4982258" cy="1584176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ESET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8E7DC1-6244-4789-A2C6-45B0E914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400" y="262172"/>
            <a:ext cx="3981033" cy="3981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A4958CCC-0E5E-4BE2-8C55-5A53B99FF966}"/>
              </a:ext>
            </a:extLst>
          </p:cNvPr>
          <p:cNvSpPr txBox="1">
            <a:spLocks/>
          </p:cNvSpPr>
          <p:nvPr/>
        </p:nvSpPr>
        <p:spPr>
          <a:xfrm>
            <a:off x="367479" y="1584176"/>
            <a:ext cx="7995170" cy="2847919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Надежность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Легкость / Удобство в работе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Быстродействие</a:t>
            </a:r>
            <a:endParaRPr lang="ru-RU" sz="28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5749FC43-3872-4CD3-A618-BF1882255245}"/>
              </a:ext>
            </a:extLst>
          </p:cNvPr>
          <p:cNvSpPr txBox="1">
            <a:spLocks/>
          </p:cNvSpPr>
          <p:nvPr/>
        </p:nvSpPr>
        <p:spPr>
          <a:xfrm>
            <a:off x="2135560" y="5224183"/>
            <a:ext cx="7920880" cy="1584176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***Для школ, лицеев, и других учебных заведений среднего общего образования, а также детских садов 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действует специальная цена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приобретение решений ESET NOD32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Antivirus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ESET NOD32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2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7">
            <a:extLst>
              <a:ext uri="{FF2B5EF4-FFF2-40B4-BE49-F238E27FC236}">
                <a16:creationId xmlns:a16="http://schemas.microsoft.com/office/drawing/2014/main" id="{1AD340CE-759D-4C9F-96CD-21EBEF2AF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3672409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ESET NOD32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Antivirus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бизнес-решение для централизованной защиты рабочих станций, мобильных устройств и файловых серверов от интернет-угроз, троянских программ, шпионского и рекламного программного обеспечения,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руткитов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буткитов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также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фишинга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Обеспечивает высокий уровень безопасности корпоративной сети без снижения ее быстродействия.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ESET NOD32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комплексное бизнес-решение для оперативного детектирования всех типов угроз за счет сочетания интеллектуальных облачных технологий и запатентованного метода эвристического анализа. Такой подход позволяет мгновенно реагировать на все попытки проникновения вредоносных программ, отражать сетевые атаки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киберпреступников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блокировать нежелательную почту.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9190FB-CAAB-48D0-BE52-78491B68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72" y="3429000"/>
            <a:ext cx="8770055" cy="3198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87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4FE44A6A-B874-42B4-8C38-36ABE4DF746F}"/>
              </a:ext>
            </a:extLst>
          </p:cNvPr>
          <p:cNvSpPr txBox="1">
            <a:spLocks/>
          </p:cNvSpPr>
          <p:nvPr/>
        </p:nvSpPr>
        <p:spPr>
          <a:xfrm>
            <a:off x="1421845" y="1406657"/>
            <a:ext cx="10233628" cy="3223385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рабочих станций с Централизованным управлением, файловых серверов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почтовых серверов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Unix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Комплекты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Dr.Web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обеспечивают комплексную защиту рабочих станций, файловых серверов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почтовых серверов и Интернет-шлюзов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Unix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Позволяют существенно сократить расходы на антивирусную защиту.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1828975-24AB-4505-AB49-8C3E2B94A13F}"/>
              </a:ext>
            </a:extLst>
          </p:cNvPr>
          <p:cNvSpPr txBox="1">
            <a:spLocks/>
          </p:cNvSpPr>
          <p:nvPr/>
        </p:nvSpPr>
        <p:spPr>
          <a:xfrm>
            <a:off x="2932907" y="5451342"/>
            <a:ext cx="8722566" cy="1584176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***для школ, лицеев, гимназий и детских садов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действует специальная цена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приобретение Комплекты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Dr.Web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школ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D80689A-BC5B-4CF5-B895-8A303F00138F}"/>
              </a:ext>
            </a:extLst>
          </p:cNvPr>
          <p:cNvGrpSpPr/>
          <p:nvPr/>
        </p:nvGrpSpPr>
        <p:grpSpPr>
          <a:xfrm>
            <a:off x="5734201" y="-177519"/>
            <a:ext cx="7034089" cy="1584176"/>
            <a:chOff x="3476423" y="-177519"/>
            <a:chExt cx="7034089" cy="1584176"/>
          </a:xfrm>
        </p:grpSpPr>
        <p:sp>
          <p:nvSpPr>
            <p:cNvPr id="5" name="Заголовок 6">
              <a:extLst>
                <a:ext uri="{FF2B5EF4-FFF2-40B4-BE49-F238E27FC236}">
                  <a16:creationId xmlns:a16="http://schemas.microsoft.com/office/drawing/2014/main" id="{5A9A7856-746D-41CB-B1B2-CDFEFDCEA5CC}"/>
                </a:ext>
              </a:extLst>
            </p:cNvPr>
            <p:cNvSpPr txBox="1">
              <a:spLocks/>
            </p:cNvSpPr>
            <p:nvPr/>
          </p:nvSpPr>
          <p:spPr>
            <a:xfrm>
              <a:off x="3476423" y="-177519"/>
              <a:ext cx="7034089" cy="1584176"/>
            </a:xfrm>
            <a:prstGeom prst="rect">
              <a:avLst/>
            </a:prstGeom>
          </p:spPr>
          <p:txBody>
            <a:bodyPr vert="horz" lIns="91396" tIns="45698" rIns="91396" bIns="45698" rtlCol="0" anchor="ctr">
              <a:noAutofit/>
            </a:bodyPr>
            <a:lstStyle>
              <a:lvl1pPr algn="ctr" defTabSz="913905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Почему	                                 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ru-RU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E5619B5-0880-40CC-94EE-052A21D561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51" b="26777"/>
            <a:stretch/>
          </p:blipFill>
          <p:spPr bwMode="auto">
            <a:xfrm>
              <a:off x="5485242" y="121654"/>
              <a:ext cx="3862513" cy="11612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610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16F3A399-5DE3-46EC-8673-144FBEF9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711" y="361375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Комплекты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Dr.Web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школ, лицеев, гимназий и детских садов</a:t>
            </a:r>
            <a:b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Объект 9">
            <a:extLst>
              <a:ext uri="{FF2B5EF4-FFF2-40B4-BE49-F238E27FC236}">
                <a16:creationId xmlns:a16="http://schemas.microsoft.com/office/drawing/2014/main" id="{2A47B965-72C2-4699-A138-AEB2CE582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776492"/>
              </p:ext>
            </p:extLst>
          </p:nvPr>
        </p:nvGraphicFramePr>
        <p:xfrm>
          <a:off x="1304892" y="1314215"/>
          <a:ext cx="9906371" cy="4459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LZZ-*C-12M-10-A1</a:t>
                      </a:r>
                      <a:b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Комплект на 10 компьютеров+1 файловый сервер+10 мобильных устройств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1 100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LZZ-*C-12M-25-A1</a:t>
                      </a:r>
                      <a:b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Комплект на 25 компьютеров+1 файловый сервер+25 мобильных устройств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1 800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LZZ-*C-12M-50-A1</a:t>
                      </a:r>
                      <a:b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Комплект на 50 компьютеров+2 файловый сервер+50 мобильных устройств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3 150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LZZ-*C-12M-100-A1</a:t>
                      </a:r>
                      <a:b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Комплект на 100 компьютеров+4 файловый сервер+100 мобильных устройств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6 100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LZZ-*C-12M-150-A1</a:t>
                      </a:r>
                      <a:b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Комплект на 150 компьютеров+6 файловый сервер+150 мобильных устройств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8 900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LZZ-*C-12M-200-A1</a:t>
                      </a:r>
                      <a:b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Комплект на 200 компьютеров+8 файловых серверов+200 мобильных устройств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11 900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94" marR="13794" marT="13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5786495F-A572-4814-B29B-CC7273E9A2FD}"/>
              </a:ext>
            </a:extLst>
          </p:cNvPr>
          <p:cNvSpPr txBox="1">
            <a:spLocks/>
          </p:cNvSpPr>
          <p:nvPr/>
        </p:nvSpPr>
        <p:spPr bwMode="auto">
          <a:xfrm>
            <a:off x="2082800" y="5993510"/>
            <a:ext cx="8311952" cy="13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1800" b="1" dirty="0">
                <a:effectLst/>
              </a:rPr>
              <a:t>Бонус!</a:t>
            </a:r>
            <a:r>
              <a:rPr lang="ru-RU" sz="1800" dirty="0">
                <a:effectLst/>
              </a:rPr>
              <a:t> </a:t>
            </a:r>
            <a:r>
              <a:rPr lang="en-US" sz="1800" dirty="0" err="1">
                <a:effectLst/>
              </a:rPr>
              <a:t>Dr.Web</a:t>
            </a:r>
            <a:r>
              <a:rPr lang="en-US" sz="1800" dirty="0">
                <a:effectLst/>
              </a:rPr>
              <a:t> Mobile Security Suite </a:t>
            </a:r>
            <a:r>
              <a:rPr lang="ru-RU" sz="1800" dirty="0">
                <a:effectLst/>
              </a:rPr>
              <a:t>для защиты мобильных устройств под управлением </a:t>
            </a:r>
            <a:r>
              <a:rPr lang="en-US" sz="1800" dirty="0">
                <a:effectLst/>
              </a:rPr>
              <a:t>Android, BlackBerry.</a:t>
            </a:r>
            <a:br>
              <a:rPr lang="ru-RU" sz="3600" b="1" kern="0" dirty="0">
                <a:effectLst/>
              </a:rPr>
            </a:br>
            <a:endParaRPr lang="ru-RU" sz="36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329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60" name="Rectangle 47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49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87BA4E6-C32F-4825-96E6-A3271BFD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963" y="1260476"/>
            <a:ext cx="8046152" cy="26161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ертифицированные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ФСТЭК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антивирусные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продукты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Картинки по запросу АИС «Контингент» картинка">
            <a:extLst>
              <a:ext uri="{FF2B5EF4-FFF2-40B4-BE49-F238E27FC236}">
                <a16:creationId xmlns:a16="http://schemas.microsoft.com/office/drawing/2014/main" id="{D790E74D-0A91-4B12-887C-C8038C3F684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7" r="9961" b="9093"/>
          <a:stretch/>
        </p:blipFill>
        <p:spPr bwMode="auto">
          <a:xfrm>
            <a:off x="20" y="10"/>
            <a:ext cx="5448280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2791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82CADC3F-7864-4076-8A5E-0154BD97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289" y="238401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Сертифицированные ФСТЭК антивирусные продукты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50750051-8738-4011-8471-358A841B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865" y="1677025"/>
            <a:ext cx="10018889" cy="4339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Приобрести лицензии на какой-либо антивирусный продукт для бизнеса.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Лицензия на антивирусный продукт приобретается отдельно и не входит в стоимость медиа-пака.</a:t>
            </a:r>
          </a:p>
          <a:p>
            <a:pPr marL="0" indent="0">
              <a:buNone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Приобрести специальный сертифицированный медиа-пак,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состав которого входят (цена указана в таблице ниже): </a:t>
            </a:r>
          </a:p>
          <a:p>
            <a:pPr marL="0" indent="0">
              <a:buNone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 в конверте с записанными сертифицированными приложениями;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формуляр — документ, подтверждающий, что данный(е) диск действительно содержат сертифицированные приложения;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заверенные копии сертификатов.</a:t>
            </a:r>
          </a:p>
          <a:p>
            <a:pPr marL="0" indent="0">
              <a:buNone/>
            </a:pPr>
            <a:r>
              <a:rPr lang="ru-RU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Установку необходимо произвести ИСКЛЮЧИТЕЛЬНО с диска из медиа-пака и активировать имеющейся лицензией. </a:t>
            </a: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0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CC13C71-B055-426C-A469-8432C610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91" y="164858"/>
            <a:ext cx="9939607" cy="11220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Прайс-лист на сертифицированный медиа-пак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377109C3-418A-40F4-8A93-483715186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91256"/>
              </p:ext>
            </p:extLst>
          </p:nvPr>
        </p:nvGraphicFramePr>
        <p:xfrm>
          <a:off x="2675467" y="1490133"/>
          <a:ext cx="8139289" cy="3292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Цена за 1 шт.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43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Сертифицированный диск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Kaspersky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Стандартный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Certified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Pack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1 017,00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85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ESET NOD32 Secure Enterprise Pack 5.0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2 725,00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13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Dr.Web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для бизнеса сертифицированный» версия 10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1200,00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99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3585133-F859-4B9A-BC1E-D17B9D36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44" y="90110"/>
            <a:ext cx="10143944" cy="98233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защититься от вирусов-шифровальщиков?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9809DD2-2F13-4D6E-BB19-FB13E76C6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930" y="1061155"/>
            <a:ext cx="9907658" cy="544883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избежать инфицирования компьютера, регулярно обновляйте критически важные приложения: операционную систему, браузер и все его дополнения (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медиаплееры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модули чтения PDF и так далее).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Используйте антивирусное решение мощного класса защиты, например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Kaspersky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Enpoint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защиты компьютеров, ноутбуков, планшетов, мобильных устройств и др., находящиеся на балансе организации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восстановить данные после любой «аварии», будь то атака шифровальщика, кража компьютеров или наводнение, критически важно регулярно проводить резервное копирование всех документов на безопасно хранящийся съемный носитель информации или в «облако». Например, используя решение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Acronis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Acronis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26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1617898" y="36208"/>
            <a:ext cx="6351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Обзор отечественного ПО для</a:t>
            </a:r>
            <a:r>
              <a:rPr lang="en-US" altLang="ru-RU" sz="2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организации</a:t>
            </a:r>
            <a:endParaRPr lang="ru-RU" sz="28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6F5226-30CF-4067-9543-695066514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79" y="1362722"/>
            <a:ext cx="3794811" cy="2184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0E815A2-4D64-4162-951B-D166F65B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79" y="3917308"/>
            <a:ext cx="8147921" cy="2344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4E5486-7C30-44C4-AE4C-A1729F0756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64" y="222887"/>
            <a:ext cx="1879634" cy="7695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75B02BF-AC36-4DCF-B6A4-4B786E8FD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1065" r="20667" b="32925"/>
          <a:stretch/>
        </p:blipFill>
        <p:spPr bwMode="auto">
          <a:xfrm>
            <a:off x="6991929" y="1362722"/>
            <a:ext cx="3980871" cy="2189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9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astra linux common ÐºÐ¾ÑÐ¾Ð±Ðº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3"/>
          <a:stretch/>
        </p:blipFill>
        <p:spPr bwMode="auto">
          <a:xfrm>
            <a:off x="2482273" y="261258"/>
            <a:ext cx="9317758" cy="6158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5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CE641695-F39F-4A88-A485-67FBB9ECE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78" y="722489"/>
            <a:ext cx="11108266" cy="49360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Компьютерные вирусы были и остаются главной причиной потери информации и времени.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 все современные вирусы ставят своей задачей кражу и вымогание денег. Сегодня школа должна сама выбирать способы защиты от этой чумы.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защитить Ваш компьютер от вирусов?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защититься от вирусов-шифровальщиков?</a:t>
            </a:r>
            <a:endParaRPr lang="ru-RU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79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astra linux common ÐºÐ¾ÑÐ¾Ð±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18" y="204146"/>
            <a:ext cx="9775765" cy="61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1698" y="908112"/>
            <a:ext cx="872723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Системные требования ОС:</a:t>
            </a:r>
          </a:p>
          <a:p>
            <a:endParaRPr lang="ru-RU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аппаратная платформа — процессор с архитектурой x86-64 (AMD,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endParaRPr lang="ru-RU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оперативная память — от 1 ГБ;</a:t>
            </a:r>
          </a:p>
          <a:p>
            <a:endParaRPr lang="ru-RU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объем свободного дискового пространства — от 4 ГБ;</a:t>
            </a:r>
          </a:p>
          <a:p>
            <a:endParaRPr lang="ru-RU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стандартный монитор SVGA 15”.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0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5" y="783772"/>
            <a:ext cx="11329861" cy="5823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453440" y="149288"/>
            <a:ext cx="10442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составе операционной системы:</a:t>
            </a:r>
            <a:endParaRPr lang="ru-RU" sz="28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4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453440" y="149288"/>
            <a:ext cx="10442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ОС </a:t>
            </a:r>
            <a:r>
              <a:rPr lang="en-US" altLang="ru-RU" sz="2400" b="1" dirty="0" err="1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AstraLinux</a:t>
            </a:r>
            <a:r>
              <a:rPr lang="en-US" altLang="ru-RU" sz="24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образовательных организаций:</a:t>
            </a:r>
            <a:endParaRPr lang="ru-RU" sz="24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99116"/>
              </p:ext>
            </p:extLst>
          </p:nvPr>
        </p:nvGraphicFramePr>
        <p:xfrm>
          <a:off x="671804" y="821326"/>
          <a:ext cx="10903725" cy="4385526"/>
        </p:xfrm>
        <a:graphic>
          <a:graphicData uri="http://schemas.openxmlformats.org/drawingml/2006/table">
            <a:tbl>
              <a:tblPr/>
              <a:tblGrid>
                <a:gridCol w="2991366">
                  <a:extLst>
                    <a:ext uri="{9D8B030D-6E8A-4147-A177-3AD203B41FA5}">
                      <a16:colId xmlns:a16="http://schemas.microsoft.com/office/drawing/2014/main" val="494361824"/>
                    </a:ext>
                  </a:extLst>
                </a:gridCol>
                <a:gridCol w="6544520">
                  <a:extLst>
                    <a:ext uri="{9D8B030D-6E8A-4147-A177-3AD203B41FA5}">
                      <a16:colId xmlns:a16="http://schemas.microsoft.com/office/drawing/2014/main" val="3158067336"/>
                    </a:ext>
                  </a:extLst>
                </a:gridCol>
                <a:gridCol w="1367839">
                  <a:extLst>
                    <a:ext uri="{9D8B030D-6E8A-4147-A177-3AD203B41FA5}">
                      <a16:colId xmlns:a16="http://schemas.microsoft.com/office/drawing/2014/main" val="2577288771"/>
                    </a:ext>
                  </a:extLst>
                </a:gridCol>
              </a:tblGrid>
              <a:tr h="1333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ОС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Astra Linux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Common Edition</a:t>
                      </a:r>
                    </a:p>
                  </a:txBody>
                  <a:tcPr marL="5551" marR="555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на право установки и использования операционной системы общего назначения.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Формат поставки электронный. Включает предоставление права использования обновлений продукта в течение 12 месяцев.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рабочей станции</a:t>
                      </a:r>
                    </a:p>
                  </a:txBody>
                  <a:tcPr marL="5551" marR="5551" marT="555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2 340,00 руб.  </a:t>
                      </a:r>
                    </a:p>
                  </a:txBody>
                  <a:tcPr marL="5551" marR="555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828753"/>
                  </a:ext>
                </a:extLst>
              </a:tr>
              <a:tr h="1333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ОС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Astra Linux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Common Edition</a:t>
                      </a:r>
                    </a:p>
                  </a:txBody>
                  <a:tcPr marL="5551" marR="555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на право установки и использования операционной системы общего назначения.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Формат поставки электронный. Включает предоставление права использования обновлений продукта в течение 12 месяцев.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сервера</a:t>
                      </a:r>
                    </a:p>
                  </a:txBody>
                  <a:tcPr marL="5551" marR="5551" marT="555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7 020,00 руб.  </a:t>
                      </a:r>
                    </a:p>
                  </a:txBody>
                  <a:tcPr marL="5551" marR="555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990362"/>
                  </a:ext>
                </a:extLst>
              </a:tr>
              <a:tr h="790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ОС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Astra Linux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Special Edition</a:t>
                      </a:r>
                    </a:p>
                  </a:txBody>
                  <a:tcPr marL="5551" marR="555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на право установки и использования операционной системы специального назначения, сертифицированной ФСТЭК.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51" marR="5551" marT="555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7 450,00 руб.  </a:t>
                      </a:r>
                    </a:p>
                  </a:txBody>
                  <a:tcPr marL="5551" marR="555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36415"/>
                  </a:ext>
                </a:extLst>
              </a:tr>
              <a:tr h="769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Доп. лицензия ОС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Astra Linux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Special Edition</a:t>
                      </a:r>
                    </a:p>
                  </a:txBody>
                  <a:tcPr marL="5551" marR="555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на право установки и использования операционной системы специального назначения, сертифицированной ФСТЭК.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51" marR="5551" marT="555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6 950,00 руб.   </a:t>
                      </a:r>
                    </a:p>
                  </a:txBody>
                  <a:tcPr marL="5551" marR="555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708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2518364" y="6107898"/>
            <a:ext cx="9673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n w="3175" cmpd="sng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Виртуальный тур по </a:t>
            </a:r>
            <a:r>
              <a:rPr lang="en-US" altLang="ru-RU" sz="2400" b="1" dirty="0" err="1">
                <a:ln w="3175" cmpd="sng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AstraLinux</a:t>
            </a:r>
            <a:r>
              <a:rPr lang="en-US" altLang="ru-RU" sz="2400" b="1" dirty="0">
                <a:ln w="3175" cmpd="sng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r>
              <a:rPr lang="en-US" altLang="ru-RU" sz="2400" b="1" u="sng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https://tour.astralinux.ru/</a:t>
            </a:r>
            <a:endParaRPr lang="ru-RU" sz="2400" b="1" u="sng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116536-F206-4B1F-A2F7-1CD7E55B9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5635829"/>
            <a:ext cx="1640292" cy="944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7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181E02A-FB90-499F-B3B7-0ACD0F5FF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1065" r="20667" b="32925"/>
          <a:stretch/>
        </p:blipFill>
        <p:spPr bwMode="auto">
          <a:xfrm>
            <a:off x="2194147" y="383822"/>
            <a:ext cx="9523720" cy="5238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7806D1-66AB-4890-B15B-169F0023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84" y="5733345"/>
            <a:ext cx="1625601" cy="101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F288DB-2E55-4432-82E9-2551D61C98AF}"/>
              </a:ext>
            </a:extLst>
          </p:cNvPr>
          <p:cNvSpPr txBox="1"/>
          <p:nvPr/>
        </p:nvSpPr>
        <p:spPr>
          <a:xfrm>
            <a:off x="3672941" y="5918349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F8551-EB20-4B0C-B64A-0D0AC6C0EA8B}"/>
              </a:ext>
            </a:extLst>
          </p:cNvPr>
          <p:cNvSpPr txBox="1"/>
          <p:nvPr/>
        </p:nvSpPr>
        <p:spPr>
          <a:xfrm>
            <a:off x="7080185" y="5949126"/>
            <a:ext cx="4062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ru-RU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79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39644" y="985184"/>
            <a:ext cx="9212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Linux 4.4;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языки программирования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 5.22, Python 2.7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3.5,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PHP 5.6, GCC 5.3;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рабочая среда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XFCE 4.12, KDE 5.7;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офисный пакет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LibreOffice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5.2;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веб-браузер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Firefox ESR 45.3.0;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 1.9.12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(исполнитель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программ)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GIMP 2.8.16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(графический редактор)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wxMaxima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15.08.2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(Система для работы с символьными и численными выражениями)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Scribus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1.4.5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(верстка документов)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Inkscape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0.91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(векторный графический редактор)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Blender 2.77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(работа с 3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 2.5,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РУЖЕЛЬ 1.0.1,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Mediawiki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1.23 (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электронное обучение)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2039644" y="186611"/>
            <a:ext cx="10442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Компоненты дистрибутива Альт Образование 8:</a:t>
            </a:r>
            <a:endParaRPr lang="ru-RU" sz="28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6504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5676" b="5548"/>
          <a:stretch/>
        </p:blipFill>
        <p:spPr>
          <a:xfrm>
            <a:off x="224905" y="224973"/>
            <a:ext cx="11700477" cy="58399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-20857" y="613954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Альт Образование 8</a:t>
            </a:r>
            <a:endParaRPr lang="ru-RU" sz="28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76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6187" y="1653179"/>
            <a:ext cx="87272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Системные требования ОС:</a:t>
            </a:r>
          </a:p>
          <a:p>
            <a:endParaRPr lang="ru-RU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минимальный размер ОЗУ: 512 Мб</a:t>
            </a:r>
          </a:p>
          <a:p>
            <a:pPr marL="457200" indent="-457200">
              <a:buFontTx/>
              <a:buChar char="-"/>
            </a:pPr>
            <a:endParaRPr lang="ru-RU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рекомендуемый размер ОЗУ: от 1 Гб</a:t>
            </a:r>
          </a:p>
          <a:p>
            <a:pPr marL="457200" indent="-457200">
              <a:buFontTx/>
              <a:buChar char="-"/>
            </a:pPr>
            <a:endParaRPr lang="ru-RU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на жестком диске: 17 Гб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21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58516"/>
              </p:ext>
            </p:extLst>
          </p:nvPr>
        </p:nvGraphicFramePr>
        <p:xfrm>
          <a:off x="1492899" y="1793865"/>
          <a:ext cx="10375642" cy="3270270"/>
        </p:xfrm>
        <a:graphic>
          <a:graphicData uri="http://schemas.openxmlformats.org/drawingml/2006/table">
            <a:tbl>
              <a:tblPr/>
              <a:tblGrid>
                <a:gridCol w="3980240">
                  <a:extLst>
                    <a:ext uri="{9D8B030D-6E8A-4147-A177-3AD203B41FA5}">
                      <a16:colId xmlns:a16="http://schemas.microsoft.com/office/drawing/2014/main" val="3954528176"/>
                    </a:ext>
                  </a:extLst>
                </a:gridCol>
                <a:gridCol w="5169698">
                  <a:extLst>
                    <a:ext uri="{9D8B030D-6E8A-4147-A177-3AD203B41FA5}">
                      <a16:colId xmlns:a16="http://schemas.microsoft.com/office/drawing/2014/main" val="1203044786"/>
                    </a:ext>
                  </a:extLst>
                </a:gridCol>
                <a:gridCol w="1225704">
                  <a:extLst>
                    <a:ext uri="{9D8B030D-6E8A-4147-A177-3AD203B41FA5}">
                      <a16:colId xmlns:a16="http://schemas.microsoft.com/office/drawing/2014/main" val="3446441743"/>
                    </a:ext>
                  </a:extLst>
                </a:gridCol>
              </a:tblGrid>
              <a:tr h="2258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ОС Альт Образование 8</a:t>
                      </a:r>
                    </a:p>
                  </a:txBody>
                  <a:tcPr marL="5818" marR="5818" marT="58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Бессрочная лицензия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Программное обеспечение «Альт Образование» — это простая в установке и удобная в работе операционная система, ориентированная на повседневное использование при планировании, организации и проведении учебного процесса в образовательных учреждениях общего и среднего образования. «Альт Образование» представляет собой совокупность интегрированных программных продуктов, созданных на основе операционной системы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Linux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18" marR="5818" marT="58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4 000,00 руб.  </a:t>
                      </a:r>
                    </a:p>
                  </a:txBody>
                  <a:tcPr marL="5818" marR="5818" marT="58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961430"/>
                  </a:ext>
                </a:extLst>
              </a:tr>
              <a:tr h="91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Бессрочная лицензия ОС Альт Образование 8  на Флеш-носителе с логотипом Базальт СПО</a:t>
                      </a:r>
                    </a:p>
                  </a:txBody>
                  <a:tcPr marL="5818" marR="5818" marT="58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Бессрочная лицензия Альт Образование 8  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Флеш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-носителе с логотипом Базальт СПО</a:t>
                      </a:r>
                    </a:p>
                  </a:txBody>
                  <a:tcPr marL="5818" marR="5818" marT="58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4 510,00 руб.  </a:t>
                      </a:r>
                    </a:p>
                  </a:txBody>
                  <a:tcPr marL="5818" marR="5818" marT="58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80919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1492899" y="522513"/>
            <a:ext cx="10442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ОС Альт Образование 8 для образовательных организаций:</a:t>
            </a:r>
            <a:endParaRPr lang="ru-RU" sz="24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9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A0E815A2-4D64-4162-951B-D166F65B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0" y="281739"/>
            <a:ext cx="5023439" cy="1445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800" t="1424" r="53516" b="31954"/>
          <a:stretch/>
        </p:blipFill>
        <p:spPr>
          <a:xfrm>
            <a:off x="7427167" y="2268612"/>
            <a:ext cx="3878886" cy="396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3480" t="1424" r="1407" b="32182"/>
          <a:stretch/>
        </p:blipFill>
        <p:spPr>
          <a:xfrm>
            <a:off x="2327759" y="2282181"/>
            <a:ext cx="3830446" cy="3950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14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89C2F7-D6CF-475E-A00D-C1E9EDC58513}"/>
              </a:ext>
            </a:extLst>
          </p:cNvPr>
          <p:cNvSpPr/>
          <p:nvPr/>
        </p:nvSpPr>
        <p:spPr>
          <a:xfrm>
            <a:off x="570088" y="331801"/>
            <a:ext cx="941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информационной безопасности в школе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2F8373F8-F8B6-4555-97A5-C580579A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88" y="1166018"/>
            <a:ext cx="10989733" cy="46816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защиты компьютеров от внешних несанкционированных воздействий (компьютерные вирусы, атаки хакеров и т. д.)    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за электронной почтой, обеспечение контроля за входящей и исходящей корреспонденцией     Фильтрация сайтов по их содержимому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Установка соответствующих паролей на персональные ЭВМ</a:t>
            </a:r>
          </a:p>
        </p:txBody>
      </p:sp>
    </p:spTree>
    <p:extLst>
      <p:ext uri="{BB962C8B-B14F-4D97-AF65-F5344CB8AC3E}">
        <p14:creationId xmlns:p14="http://schemas.microsoft.com/office/powerpoint/2010/main" val="2616089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4536" b="6487"/>
          <a:stretch/>
        </p:blipFill>
        <p:spPr>
          <a:xfrm>
            <a:off x="480298" y="4273421"/>
            <a:ext cx="11192924" cy="220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063" y="382554"/>
            <a:ext cx="4830876" cy="1957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3480" t="1424" r="1407" b="32182"/>
          <a:stretch/>
        </p:blipFill>
        <p:spPr>
          <a:xfrm>
            <a:off x="480298" y="242144"/>
            <a:ext cx="3696591" cy="3812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6439836" y="3686616"/>
            <a:ext cx="5235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n w="3175" cmpd="sng">
                  <a:noFill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требует подключения к интернету</a:t>
            </a:r>
            <a:endParaRPr lang="ru-RU" sz="2000" b="1" dirty="0">
              <a:ln w="3175" cmpd="sng">
                <a:noFill/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5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5434" b="7269"/>
          <a:stretch/>
        </p:blipFill>
        <p:spPr>
          <a:xfrm>
            <a:off x="223934" y="4902671"/>
            <a:ext cx="11622105" cy="1498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0120" b="6895"/>
          <a:stretch/>
        </p:blipFill>
        <p:spPr>
          <a:xfrm>
            <a:off x="4969972" y="457200"/>
            <a:ext cx="6876067" cy="1799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800" t="1424" r="53516" b="31954"/>
          <a:stretch/>
        </p:blipFill>
        <p:spPr>
          <a:xfrm>
            <a:off x="223934" y="458473"/>
            <a:ext cx="3915406" cy="4001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5495616" y="4229200"/>
            <a:ext cx="6564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n w="3175" cmpd="sng">
                  <a:noFill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Входит сервер для совместной работы</a:t>
            </a:r>
            <a:endParaRPr lang="ru-RU" sz="2400" b="1" dirty="0">
              <a:ln w="3175" cmpd="sng">
                <a:noFill/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42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3E6B79-8D42-4D85-8459-68547BE3CEEA}"/>
              </a:ext>
            </a:extLst>
          </p:cNvPr>
          <p:cNvSpPr/>
          <p:nvPr/>
        </p:nvSpPr>
        <p:spPr>
          <a:xfrm>
            <a:off x="1704623" y="1028343"/>
            <a:ext cx="103744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Системные требования:</a:t>
            </a:r>
          </a:p>
          <a:p>
            <a:pPr fontAlgn="base"/>
            <a:endParaRPr lang="ru-RU" b="1" dirty="0">
              <a:solidFill>
                <a:srgbClr val="4949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b="1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рабочей станции 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 и процессор: 32- или 64-разрядный процессор с тактовой частотой от 1 ГГЦ и поддержкой набора инструкций </a:t>
            </a:r>
            <a:r>
              <a:rPr lang="en-US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SSE2.</a:t>
            </a:r>
            <a:endParaRPr lang="ru-RU" dirty="0">
              <a:solidFill>
                <a:srgbClr val="4949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Оперативная память: 2 ГБ.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пространство на диске: 3.0 ГБ.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Дисплей: разрешение экрана 1024 х 768.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Поддерживаемые операционные системы: </a:t>
            </a:r>
            <a:r>
              <a:rPr lang="en-US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 XP, Windows 7, Windows 8, Windows 10, Astra Linux Special Edition </a:t>
            </a: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версия «Смоленск», Альт Линукс, </a:t>
            </a:r>
            <a:r>
              <a:rPr lang="en-US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macOS, OS X (El Capitan).</a:t>
            </a:r>
            <a:endParaRPr lang="ru-RU" dirty="0">
              <a:solidFill>
                <a:srgbClr val="4949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Поддерживаемые браузеры: </a:t>
            </a:r>
            <a:r>
              <a:rPr lang="en-US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Chrome, Internet Explorer, Microsoft Edge, Mozilla Firefox, Safari, </a:t>
            </a: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Спутник.</a:t>
            </a:r>
          </a:p>
          <a:p>
            <a:pPr fontAlgn="base"/>
            <a:endParaRPr lang="ru-RU" dirty="0">
              <a:solidFill>
                <a:srgbClr val="4949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b="1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сервера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Минимальная конфигурация </a:t>
            </a:r>
            <a:r>
              <a:rPr lang="en-US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HDD: 500</a:t>
            </a: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ГБ, </a:t>
            </a:r>
            <a:r>
              <a:rPr lang="en-US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RAM: 20, CORE: 10.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Рекомендуемая конфигурация </a:t>
            </a:r>
            <a:r>
              <a:rPr lang="en-US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HDD: 2.6 </a:t>
            </a:r>
            <a:r>
              <a:rPr lang="ru-RU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ТБ, </a:t>
            </a:r>
            <a:r>
              <a:rPr lang="en-US" dirty="0">
                <a:solidFill>
                  <a:srgbClr val="4949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RAM: 96, CORE: 42.</a:t>
            </a:r>
          </a:p>
        </p:txBody>
      </p:sp>
    </p:spTree>
    <p:extLst>
      <p:ext uri="{BB962C8B-B14F-4D97-AF65-F5344CB8AC3E}">
        <p14:creationId xmlns:p14="http://schemas.microsoft.com/office/powerpoint/2010/main" val="4280855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1567544" y="466529"/>
            <a:ext cx="1062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пакетов Мой Офис для образовательных организаций:</a:t>
            </a:r>
            <a:endParaRPr lang="ru-RU" sz="24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82126"/>
              </p:ext>
            </p:extLst>
          </p:nvPr>
        </p:nvGraphicFramePr>
        <p:xfrm>
          <a:off x="1399046" y="2278517"/>
          <a:ext cx="9994900" cy="2333625"/>
        </p:xfrm>
        <a:graphic>
          <a:graphicData uri="http://schemas.openxmlformats.org/drawingml/2006/table">
            <a:tbl>
              <a:tblPr/>
              <a:tblGrid>
                <a:gridCol w="3834182">
                  <a:extLst>
                    <a:ext uri="{9D8B030D-6E8A-4147-A177-3AD203B41FA5}">
                      <a16:colId xmlns:a16="http://schemas.microsoft.com/office/drawing/2014/main" val="822371402"/>
                    </a:ext>
                  </a:extLst>
                </a:gridCol>
                <a:gridCol w="4979993">
                  <a:extLst>
                    <a:ext uri="{9D8B030D-6E8A-4147-A177-3AD203B41FA5}">
                      <a16:colId xmlns:a16="http://schemas.microsoft.com/office/drawing/2014/main" val="3900793548"/>
                    </a:ext>
                  </a:extLst>
                </a:gridCol>
                <a:gridCol w="1180725">
                  <a:extLst>
                    <a:ext uri="{9D8B030D-6E8A-4147-A177-3AD203B41FA5}">
                      <a16:colId xmlns:a16="http://schemas.microsoft.com/office/drawing/2014/main" val="956728029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МойОфис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Профессиональный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Корпоративная на пользователя для образовательных организаций, сроком действия 1 год.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721,00 руб.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834488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МойОфис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Стандартный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Корпоративная на пользователя для образовательных организаций, сроком действия 1 год.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468,00 руб.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7438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МойОфис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Стандартный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Лицензия Корпоративная на устройство для образовательных организаций, сроком действия 1 год.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468,00 руб.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96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03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¼Ð¾Ð¹ Ð¾ÑÐ¸Ñ ÑÐµÐºÑ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2" y="125291"/>
            <a:ext cx="10080533" cy="6023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0" y="6276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 Офис Текст</a:t>
            </a:r>
            <a:endParaRPr lang="ru-RU" sz="28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68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AECE28-F7CD-47D4-A03B-110789F79468}"/>
              </a:ext>
            </a:extLst>
          </p:cNvPr>
          <p:cNvSpPr/>
          <p:nvPr/>
        </p:nvSpPr>
        <p:spPr>
          <a:xfrm>
            <a:off x="0" y="629862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 Офис Таблица</a:t>
            </a:r>
            <a:endParaRPr lang="ru-RU" sz="2800" b="1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72" y="126771"/>
            <a:ext cx="10266222" cy="6134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10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2172" y="1538814"/>
            <a:ext cx="6582057" cy="4332371"/>
          </a:xfrm>
        </p:spPr>
        <p:txBody>
          <a:bodyPr>
            <a:noAutofit/>
          </a:bodyPr>
          <a:lstStyle/>
          <a:p>
            <a:pPr algn="l" defTabSz="914400">
              <a:spcBef>
                <a:spcPts val="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всем вопросам: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Кондрашов Андрей</a:t>
            </a:r>
            <a:br>
              <a:rPr lang="ru-RU" sz="2800" b="1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Менеджер по работе с образовательными организациями</a:t>
            </a:r>
            <a:br>
              <a:rPr lang="ru-RU" sz="2000" b="1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Тел: +7(343)222-12-11</a:t>
            </a:r>
            <a:b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A.Kondrashov@asp-partners.ru</a:t>
            </a:r>
            <a: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</a:t>
            </a:r>
            <a: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obr@asp-partners.ru</a:t>
            </a:r>
            <a: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ln>
                  <a:noFill/>
                </a:ln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Сайт: </a:t>
            </a:r>
            <a:r>
              <a:rPr lang="en-US" sz="2400" dirty="0"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asp-obr.ru</a:t>
            </a:r>
            <a:br>
              <a:rPr lang="ru-RU" sz="2400" dirty="0">
                <a:solidFill>
                  <a:srgbClr val="1A36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758" y="178151"/>
            <a:ext cx="1813471" cy="7424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5BFAE4-028D-4B90-AF38-F41E2A463B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85" t="2597" r="8573" b="21829"/>
          <a:stretch/>
        </p:blipFill>
        <p:spPr>
          <a:xfrm>
            <a:off x="1569155" y="920577"/>
            <a:ext cx="3601156" cy="5182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38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7B811EAF-0011-4D73-AA2D-FA3443514C11}"/>
              </a:ext>
            </a:extLst>
          </p:cNvPr>
          <p:cNvGrpSpPr/>
          <p:nvPr/>
        </p:nvGrpSpPr>
        <p:grpSpPr>
          <a:xfrm>
            <a:off x="2321866" y="3393493"/>
            <a:ext cx="1425965" cy="1977846"/>
            <a:chOff x="1021799" y="2547412"/>
            <a:chExt cx="1425965" cy="1977846"/>
          </a:xfrm>
        </p:grpSpPr>
        <p:sp>
          <p:nvSpPr>
            <p:cNvPr id="9" name="Title 2">
              <a:extLst>
                <a:ext uri="{FF2B5EF4-FFF2-40B4-BE49-F238E27FC236}">
                  <a16:creationId xmlns:a16="http://schemas.microsoft.com/office/drawing/2014/main" id="{2F27678A-922B-48A2-B610-526DB4A7F968}"/>
                </a:ext>
              </a:extLst>
            </p:cNvPr>
            <p:cNvSpPr txBox="1">
              <a:spLocks/>
            </p:cNvSpPr>
            <p:nvPr/>
          </p:nvSpPr>
          <p:spPr>
            <a:xfrm>
              <a:off x="1021799" y="3543858"/>
              <a:ext cx="1425965" cy="98140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Целевые атаки </a:t>
              </a:r>
            </a:p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вредоносные </a:t>
              </a:r>
            </a:p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кампании</a:t>
              </a:r>
            </a:p>
          </p:txBody>
        </p:sp>
        <p:pic>
          <p:nvPicPr>
            <p:cNvPr id="10" name="Picture 2" descr="Z:\DTP_projects\Kaspersky_Lab\20150211_Product presentation KESB SP1\Make_up\Icons\2-1.png">
              <a:extLst>
                <a:ext uri="{FF2B5EF4-FFF2-40B4-BE49-F238E27FC236}">
                  <a16:creationId xmlns:a16="http://schemas.microsoft.com/office/drawing/2014/main" id="{96FCDD26-59E3-4B68-8FC3-93F5AF976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59632" y="2547412"/>
              <a:ext cx="931489" cy="931489"/>
            </a:xfrm>
            <a:prstGeom prst="rect">
              <a:avLst/>
            </a:prstGeom>
            <a:noFill/>
          </p:spPr>
        </p:pic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2FB78205-0653-4F45-8EC8-11D93A940347}"/>
              </a:ext>
            </a:extLst>
          </p:cNvPr>
          <p:cNvGrpSpPr/>
          <p:nvPr/>
        </p:nvGrpSpPr>
        <p:grpSpPr>
          <a:xfrm>
            <a:off x="4251367" y="3376803"/>
            <a:ext cx="1583867" cy="1918695"/>
            <a:chOff x="2788284" y="2547411"/>
            <a:chExt cx="1583867" cy="1918695"/>
          </a:xfrm>
        </p:grpSpPr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8410A42F-1B69-47BD-A5F8-37D4F29E06E5}"/>
                </a:ext>
              </a:extLst>
            </p:cNvPr>
            <p:cNvSpPr txBox="1">
              <a:spLocks/>
            </p:cNvSpPr>
            <p:nvPr/>
          </p:nvSpPr>
          <p:spPr>
            <a:xfrm>
              <a:off x="2788284" y="3543858"/>
              <a:ext cx="1583867" cy="9222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</a:rPr>
                <a:t>    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Уязвимости</a:t>
              </a:r>
              <a:b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программном</a:t>
              </a:r>
              <a:b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обеспечении</a:t>
              </a:r>
            </a:p>
          </p:txBody>
        </p:sp>
        <p:pic>
          <p:nvPicPr>
            <p:cNvPr id="13" name="Picture 2" descr="Z:\DTP_projects\Kaspersky_Lab\20150211_Product presentation KESB SP1\Make_up\Icons\2-1.png">
              <a:extLst>
                <a:ext uri="{FF2B5EF4-FFF2-40B4-BE49-F238E27FC236}">
                  <a16:creationId xmlns:a16="http://schemas.microsoft.com/office/drawing/2014/main" id="{0C8C0CD2-8054-4C79-B537-CAA15B168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167844" y="2547411"/>
              <a:ext cx="931489" cy="931489"/>
            </a:xfrm>
            <a:prstGeom prst="rect">
              <a:avLst/>
            </a:prstGeom>
            <a:noFill/>
          </p:spPr>
        </p:pic>
      </p:grpSp>
      <p:grpSp>
        <p:nvGrpSpPr>
          <p:cNvPr id="14" name="Group 1">
            <a:extLst>
              <a:ext uri="{FF2B5EF4-FFF2-40B4-BE49-F238E27FC236}">
                <a16:creationId xmlns:a16="http://schemas.microsoft.com/office/drawing/2014/main" id="{59D354AD-0B20-45CC-A629-84DFB666A746}"/>
              </a:ext>
            </a:extLst>
          </p:cNvPr>
          <p:cNvGrpSpPr/>
          <p:nvPr/>
        </p:nvGrpSpPr>
        <p:grpSpPr>
          <a:xfrm>
            <a:off x="5355211" y="1290670"/>
            <a:ext cx="2803503" cy="1218580"/>
            <a:chOff x="3958708" y="1144801"/>
            <a:chExt cx="2803503" cy="1218580"/>
          </a:xfrm>
        </p:grpSpPr>
        <p:sp>
          <p:nvSpPr>
            <p:cNvPr id="15" name="Title 2">
              <a:extLst>
                <a:ext uri="{FF2B5EF4-FFF2-40B4-BE49-F238E27FC236}">
                  <a16:creationId xmlns:a16="http://schemas.microsoft.com/office/drawing/2014/main" id="{1C9BDD12-705A-4D70-8F0E-81F0886ACE0F}"/>
                </a:ext>
              </a:extLst>
            </p:cNvPr>
            <p:cNvSpPr txBox="1">
              <a:spLocks/>
            </p:cNvSpPr>
            <p:nvPr/>
          </p:nvSpPr>
          <p:spPr>
            <a:xfrm>
              <a:off x="5281882" y="1383618"/>
              <a:ext cx="1480329" cy="84609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>
                <a:buSzPct val="110000"/>
              </a:pPr>
              <a:r>
                <a: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более</a:t>
              </a:r>
            </a:p>
            <a:p>
              <a:pPr marL="225425" indent="-225425">
                <a:buSzPct val="110000"/>
              </a:pPr>
              <a:r>
                <a: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300 000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25425" indent="-225425">
                <a:buSzPct val="110000"/>
              </a:pPr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угроз в день</a:t>
              </a:r>
            </a:p>
          </p:txBody>
        </p:sp>
        <p:pic>
          <p:nvPicPr>
            <p:cNvPr id="16" name="Picture 2" descr="Z:\DTP_projects\Kaspersky_Lab\20150211_Product presentation KESB SP1\Make_up\Icons\2-1.png">
              <a:extLst>
                <a:ext uri="{FF2B5EF4-FFF2-40B4-BE49-F238E27FC236}">
                  <a16:creationId xmlns:a16="http://schemas.microsoft.com/office/drawing/2014/main" id="{2368CB05-AAD4-43F0-87E8-308FEC080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958708" y="1144801"/>
              <a:ext cx="1218580" cy="1218580"/>
            </a:xfrm>
            <a:prstGeom prst="rect">
              <a:avLst/>
            </a:prstGeom>
            <a:noFill/>
          </p:spPr>
        </p:pic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A0297CF0-949B-4D00-A6FD-632FE4B28DFC}"/>
              </a:ext>
            </a:extLst>
          </p:cNvPr>
          <p:cNvGrpSpPr/>
          <p:nvPr/>
        </p:nvGrpSpPr>
        <p:grpSpPr>
          <a:xfrm>
            <a:off x="8441618" y="3498076"/>
            <a:ext cx="1390469" cy="1653812"/>
            <a:chOff x="6768244" y="2547410"/>
            <a:chExt cx="1390469" cy="1653812"/>
          </a:xfrm>
        </p:grpSpPr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D427695F-65EF-4255-B22C-3951F1C72A7C}"/>
                </a:ext>
              </a:extLst>
            </p:cNvPr>
            <p:cNvSpPr txBox="1">
              <a:spLocks/>
            </p:cNvSpPr>
            <p:nvPr/>
          </p:nvSpPr>
          <p:spPr>
            <a:xfrm>
              <a:off x="6768244" y="3543858"/>
              <a:ext cx="1390469" cy="65736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Программы-вымогатели</a:t>
              </a:r>
            </a:p>
          </p:txBody>
        </p:sp>
        <p:pic>
          <p:nvPicPr>
            <p:cNvPr id="19" name="Picture 2" descr="Z:\DTP_projects\Kaspersky_Lab\20150211_Product presentation KESB SP1\Make_up\Icons\2-1.png">
              <a:extLst>
                <a:ext uri="{FF2B5EF4-FFF2-40B4-BE49-F238E27FC236}">
                  <a16:creationId xmlns:a16="http://schemas.microsoft.com/office/drawing/2014/main" id="{03036FBD-D6FC-4F30-AECE-6DA74B0E5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984268" y="2547410"/>
              <a:ext cx="931489" cy="931489"/>
            </a:xfrm>
            <a:prstGeom prst="rect">
              <a:avLst/>
            </a:prstGeom>
            <a:noFill/>
          </p:spPr>
        </p:pic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7847CF0E-CE3A-4A35-A59A-E6E0A7E22C81}"/>
              </a:ext>
            </a:extLst>
          </p:cNvPr>
          <p:cNvGrpSpPr/>
          <p:nvPr/>
        </p:nvGrpSpPr>
        <p:grpSpPr>
          <a:xfrm>
            <a:off x="6338770" y="3393493"/>
            <a:ext cx="1599312" cy="1717444"/>
            <a:chOff x="4750571" y="2555786"/>
            <a:chExt cx="1599312" cy="1717444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24E871A9-F2A5-48B6-81A2-BB475B723940}"/>
                </a:ext>
              </a:extLst>
            </p:cNvPr>
            <p:cNvSpPr txBox="1">
              <a:spLocks/>
            </p:cNvSpPr>
            <p:nvPr/>
          </p:nvSpPr>
          <p:spPr>
            <a:xfrm>
              <a:off x="4750571" y="3543858"/>
              <a:ext cx="1599312" cy="72937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Вредоносное ПО для мобильных устройств</a:t>
              </a:r>
            </a:p>
          </p:txBody>
        </p:sp>
        <p:pic>
          <p:nvPicPr>
            <p:cNvPr id="22" name="Picture 2" descr="Z:\DTP_projects\Kaspersky_Lab\20150211_Product presentation KESB SP1\Make_up\Icons\2-1.png">
              <a:extLst>
                <a:ext uri="{FF2B5EF4-FFF2-40B4-BE49-F238E27FC236}">
                  <a16:creationId xmlns:a16="http://schemas.microsoft.com/office/drawing/2014/main" id="{445B4AEA-3EA0-4BB8-8B99-A3652FC7C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076056" y="2555786"/>
              <a:ext cx="931489" cy="931489"/>
            </a:xfrm>
            <a:prstGeom prst="rect">
              <a:avLst/>
            </a:prstGeom>
            <a:noFill/>
          </p:spPr>
        </p:pic>
      </p:grpSp>
      <p:sp>
        <p:nvSpPr>
          <p:cNvPr id="23" name="TitleSlide">
            <a:extLst>
              <a:ext uri="{FF2B5EF4-FFF2-40B4-BE49-F238E27FC236}">
                <a16:creationId xmlns:a16="http://schemas.microsoft.com/office/drawing/2014/main" id="{C84E44CD-8066-4BF7-A428-B72C1B83950E}"/>
              </a:ext>
            </a:extLst>
          </p:cNvPr>
          <p:cNvSpPr txBox="1">
            <a:spLocks/>
          </p:cNvSpPr>
          <p:nvPr/>
        </p:nvSpPr>
        <p:spPr>
          <a:xfrm>
            <a:off x="2125545" y="350008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ts val="2921"/>
              </a:lnSpc>
            </a:pPr>
            <a:r>
              <a:rPr lang="ru-RU" sz="25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268479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F0888F-4FCF-449B-80F3-5B26C0C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31" y="427287"/>
            <a:ext cx="9081538" cy="466230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защитить Ваш компьютер от вирусов?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3C30BA8-984C-4174-BE76-0F707F3C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388" y="1193078"/>
            <a:ext cx="10281012" cy="53883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Образовательные организации не имеют права использовать любые "бесплатные" антивирусы, они только для домашнего (частного) использования.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покупке антивируса следует внимательно отнестись к его рейтингу. Рейтингу российскому.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Ошибочно полагать, что установив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Линукс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 защищены от вирусов. 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Линуксе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вирусы есть!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образовательных организаций предусмотрены специальные цены на антивирусные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390850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AA3049E1-C408-47A1-8CC8-254EF36B572F}"/>
              </a:ext>
            </a:extLst>
          </p:cNvPr>
          <p:cNvSpPr txBox="1">
            <a:spLocks/>
          </p:cNvSpPr>
          <p:nvPr/>
        </p:nvSpPr>
        <p:spPr>
          <a:xfrm>
            <a:off x="551384" y="300683"/>
            <a:ext cx="5544616" cy="936104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</a:t>
            </a:r>
            <a:r>
              <a:rPr lang="ru-RU" sz="40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KASPERSKY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47F1C608-A6FA-46C8-B113-935F1DA8CEA6}"/>
              </a:ext>
            </a:extLst>
          </p:cNvPr>
          <p:cNvSpPr txBox="1">
            <a:spLocks/>
          </p:cNvSpPr>
          <p:nvPr/>
        </p:nvSpPr>
        <p:spPr>
          <a:xfrm>
            <a:off x="678721" y="1610126"/>
            <a:ext cx="11124940" cy="2709398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от вредоносного ПО, в том числе от программ-вымогателей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использования программ, устройств  и веб-ресурсов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мобильными устройствами и их защита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AFDDE22A-59B3-4EBF-8C46-F5606DF7595B}"/>
              </a:ext>
            </a:extLst>
          </p:cNvPr>
          <p:cNvSpPr txBox="1">
            <a:spLocks/>
          </p:cNvSpPr>
          <p:nvPr/>
        </p:nvSpPr>
        <p:spPr>
          <a:xfrm>
            <a:off x="2280751" y="4852077"/>
            <a:ext cx="7920880" cy="1224136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***Для школ, лицеев, и других учебных заведений среднего общего образования, а также детских садов </a:t>
            </a:r>
            <a:r>
              <a:rPr lang="ru-RU" sz="18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действует специальная цена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приобретение решений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3399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KASPERSKY</a:t>
            </a:r>
            <a:endParaRPr lang="ru-RU" sz="1800" dirty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3" descr="Z:\DTP_projects\Kaspersky_Lab\20150211_Product presentation KESB SP1\Make_up\Grafica\Slide_1\logo.png">
            <a:extLst>
              <a:ext uri="{FF2B5EF4-FFF2-40B4-BE49-F238E27FC236}">
                <a16:creationId xmlns:a16="http://schemas.microsoft.com/office/drawing/2014/main" id="{89FD676B-F343-40B0-B048-B70628CB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501" y="6076213"/>
            <a:ext cx="2431381" cy="534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10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filippov\Documents\Презентации\Mail &amp; DLP\docs.jpg">
            <a:extLst>
              <a:ext uri="{FF2B5EF4-FFF2-40B4-BE49-F238E27FC236}">
                <a16:creationId xmlns:a16="http://schemas.microsoft.com/office/drawing/2014/main" id="{692BB374-C6D8-4610-AB9B-1FE7A8901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1" r="22905"/>
          <a:stretch/>
        </p:blipFill>
        <p:spPr bwMode="auto">
          <a:xfrm>
            <a:off x="7507111" y="10"/>
            <a:ext cx="4684890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9AD66CB-C72A-401D-A688-CA51F67D6562}"/>
              </a:ext>
            </a:extLst>
          </p:cNvPr>
          <p:cNvSpPr txBox="1">
            <a:spLocks/>
          </p:cNvSpPr>
          <p:nvPr/>
        </p:nvSpPr>
        <p:spPr bwMode="auto">
          <a:xfrm>
            <a:off x="1491369" y="0"/>
            <a:ext cx="6918854" cy="1752599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sz="32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Kaspersky Endpoint Security</a:t>
            </a:r>
            <a:endParaRPr lang="en-US" sz="3200" dirty="0">
              <a:ln w="3175" cmpd="sng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Placeholder 61">
            <a:extLst>
              <a:ext uri="{FF2B5EF4-FFF2-40B4-BE49-F238E27FC236}">
                <a16:creationId xmlns:a16="http://schemas.microsoft.com/office/drawing/2014/main" id="{081CD35F-0865-43F5-B8D1-31F5F989AA6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72440" y="1391354"/>
            <a:ext cx="6144359" cy="3903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Надежная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вредоносных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ссылок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вложений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электронных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письмах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Интеллектуальное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распознавание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блокирование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спама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Гибкий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распространением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конфиденциальной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Простое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удобное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8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B5852F2-7553-4273-B757-5E1046FC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75" y="238742"/>
            <a:ext cx="8426449" cy="67542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рабочих мест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C23E8C6-F8E7-4D35-931A-956CE187F4DE}"/>
              </a:ext>
            </a:extLst>
          </p:cNvPr>
          <p:cNvSpPr/>
          <p:nvPr/>
        </p:nvSpPr>
        <p:spPr>
          <a:xfrm>
            <a:off x="1977234" y="1958900"/>
            <a:ext cx="4083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УСТРОЙСТВ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45EE30E-50B9-445B-9C18-D00EE4BA5E25}"/>
              </a:ext>
            </a:extLst>
          </p:cNvPr>
          <p:cNvSpPr/>
          <p:nvPr/>
        </p:nvSpPr>
        <p:spPr>
          <a:xfrm>
            <a:off x="1981516" y="2695316"/>
            <a:ext cx="4358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ВЕБ-КОНТРОЛЬ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E72338A-26B8-4070-834F-897F8B25EE35}"/>
              </a:ext>
            </a:extLst>
          </p:cNvPr>
          <p:cNvSpPr/>
          <p:nvPr/>
        </p:nvSpPr>
        <p:spPr>
          <a:xfrm>
            <a:off x="1977234" y="3431733"/>
            <a:ext cx="5583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ПРОГРАММ</a:t>
            </a:r>
          </a:p>
          <a:p>
            <a:pPr lvl="0"/>
            <a:r>
              <a:rPr lang="ru-R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ДИНАМИЧЕСКИЕ БЕЛЫЕ СПИСКИ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5" descr="\\Srv-nt3\dtp\DTP_projects\Kaspersky_Lab\20150211_Product presentation KESB SP1\Make_up\Grafica\Slide_13\slide213-01.png">
            <a:extLst>
              <a:ext uri="{FF2B5EF4-FFF2-40B4-BE49-F238E27FC236}">
                <a16:creationId xmlns:a16="http://schemas.microsoft.com/office/drawing/2014/main" id="{F7F5377D-9D91-4E0A-8035-12F74851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99" y="1855833"/>
            <a:ext cx="3270937" cy="6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\\Srv-nt3\dtp\DTP_projects\Kaspersky_Lab\20150211_Product presentation KESB SP1\Make_up\Grafica\Slide_13\slide213-02.png">
            <a:extLst>
              <a:ext uri="{FF2B5EF4-FFF2-40B4-BE49-F238E27FC236}">
                <a16:creationId xmlns:a16="http://schemas.microsoft.com/office/drawing/2014/main" id="{9C982FE6-F0B0-4150-AA08-95D28831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99" y="3550660"/>
            <a:ext cx="3270937" cy="6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\\Srv-nt3\dtp\DTP_projects\Kaspersky_Lab\20150211_Product presentation KESB SP1\Make_up\Grafica\Slide_13\slide213-03.png">
            <a:extLst>
              <a:ext uri="{FF2B5EF4-FFF2-40B4-BE49-F238E27FC236}">
                <a16:creationId xmlns:a16="http://schemas.microsoft.com/office/drawing/2014/main" id="{FC9E6D2F-B16F-4E57-91CF-35525DC3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99" y="2678793"/>
            <a:ext cx="3283954" cy="6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3AB3B7D7-FA37-490B-AFED-AF1F1D607405}"/>
              </a:ext>
            </a:extLst>
          </p:cNvPr>
          <p:cNvGrpSpPr/>
          <p:nvPr/>
        </p:nvGrpSpPr>
        <p:grpSpPr>
          <a:xfrm>
            <a:off x="4686967" y="5884563"/>
            <a:ext cx="3306299" cy="485091"/>
            <a:chOff x="971600" y="4714551"/>
            <a:chExt cx="2502535" cy="367165"/>
          </a:xfrm>
        </p:grpSpPr>
        <p:pic>
          <p:nvPicPr>
            <p:cNvPr id="17" name="Picture 24">
              <a:extLst>
                <a:ext uri="{FF2B5EF4-FFF2-40B4-BE49-F238E27FC236}">
                  <a16:creationId xmlns:a16="http://schemas.microsoft.com/office/drawing/2014/main" id="{60714413-EB51-485E-B0E8-1B49B6930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9916" y="4715508"/>
              <a:ext cx="365464" cy="365464"/>
            </a:xfrm>
            <a:prstGeom prst="rect">
              <a:avLst/>
            </a:prstGeom>
          </p:spPr>
        </p:pic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A3B1A875-008E-4349-9F35-F657FFD7FE39}"/>
                </a:ext>
              </a:extLst>
            </p:cNvPr>
            <p:cNvGrpSpPr/>
            <p:nvPr/>
          </p:nvGrpSpPr>
          <p:grpSpPr>
            <a:xfrm>
              <a:off x="971600" y="4714551"/>
              <a:ext cx="2502535" cy="365464"/>
              <a:chOff x="2748739" y="4197532"/>
              <a:chExt cx="2502535" cy="365464"/>
            </a:xfrm>
          </p:grpSpPr>
          <p:pic>
            <p:nvPicPr>
              <p:cNvPr id="20" name="Picture 26">
                <a:extLst>
                  <a:ext uri="{FF2B5EF4-FFF2-40B4-BE49-F238E27FC236}">
                    <a16:creationId xmlns:a16="http://schemas.microsoft.com/office/drawing/2014/main" id="{96604638-2E62-4AA3-8F50-B2FA2CB03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748739" y="4197532"/>
                <a:ext cx="365464" cy="365464"/>
              </a:xfrm>
              <a:prstGeom prst="rect">
                <a:avLst/>
              </a:prstGeom>
            </p:spPr>
          </p:pic>
          <p:pic>
            <p:nvPicPr>
              <p:cNvPr id="21" name="Picture 28">
                <a:extLst>
                  <a:ext uri="{FF2B5EF4-FFF2-40B4-BE49-F238E27FC236}">
                    <a16:creationId xmlns:a16="http://schemas.microsoft.com/office/drawing/2014/main" id="{CDC8C9E6-4835-40E9-BB7F-5B5903618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30677" y="4197532"/>
                <a:ext cx="365464" cy="365464"/>
              </a:xfrm>
              <a:prstGeom prst="rect">
                <a:avLst/>
              </a:prstGeom>
            </p:spPr>
          </p:pic>
          <p:pic>
            <p:nvPicPr>
              <p:cNvPr id="22" name="Picture 29">
                <a:extLst>
                  <a:ext uri="{FF2B5EF4-FFF2-40B4-BE49-F238E27FC236}">
                    <a16:creationId xmlns:a16="http://schemas.microsoft.com/office/drawing/2014/main" id="{ED09141B-C0FF-43C1-9E46-37285FFEE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457483" y="4197532"/>
                <a:ext cx="366984" cy="365464"/>
              </a:xfrm>
              <a:prstGeom prst="rect">
                <a:avLst/>
              </a:prstGeom>
            </p:spPr>
          </p:pic>
          <p:pic>
            <p:nvPicPr>
              <p:cNvPr id="23" name="Picture 30">
                <a:extLst>
                  <a:ext uri="{FF2B5EF4-FFF2-40B4-BE49-F238E27FC236}">
                    <a16:creationId xmlns:a16="http://schemas.microsoft.com/office/drawing/2014/main" id="{1C7A1970-68AD-43BA-8381-D6A418A53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885810" y="4197532"/>
                <a:ext cx="365464" cy="365464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98E0B1-1953-44E6-B292-9CAC9D9CD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6716" y="4714765"/>
              <a:ext cx="368480" cy="366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2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00EB91E8-42E1-4D82-92E3-9F515E22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7" y="79023"/>
            <a:ext cx="11426825" cy="756356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программ и динамические белые списки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47557EB-49B2-44EC-BEF6-9EA5D28D72E1}"/>
              </a:ext>
            </a:extLst>
          </p:cNvPr>
          <p:cNvSpPr txBox="1">
            <a:spLocks/>
          </p:cNvSpPr>
          <p:nvPr/>
        </p:nvSpPr>
        <p:spPr>
          <a:xfrm>
            <a:off x="1228018" y="5436312"/>
            <a:ext cx="10839803" cy="26051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жизненного цикла программ для защиты от известных и неизвестных угроз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2171CB2-A608-43E3-AFF7-81964F617CAB}"/>
              </a:ext>
            </a:extLst>
          </p:cNvPr>
          <p:cNvGrpSpPr/>
          <p:nvPr/>
        </p:nvGrpSpPr>
        <p:grpSpPr>
          <a:xfrm>
            <a:off x="1869172" y="1411112"/>
            <a:ext cx="9325317" cy="3670603"/>
            <a:chOff x="348106" y="2216633"/>
            <a:chExt cx="8261227" cy="3251759"/>
          </a:xfrm>
        </p:grpSpPr>
        <p:pic>
          <p:nvPicPr>
            <p:cNvPr id="9" name="Picture 5" descr="\\srv-nt3\DTP\DTP_projects\Kaspersky_Lab\20150211_Product presentation KESB SP1\Make_up\Grafica\Slide_14\all.png">
              <a:extLst>
                <a:ext uri="{FF2B5EF4-FFF2-40B4-BE49-F238E27FC236}">
                  <a16:creationId xmlns:a16="http://schemas.microsoft.com/office/drawing/2014/main" id="{FD31673C-F77C-4741-8059-7DEE6B200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48106" y="2216633"/>
              <a:ext cx="8261227" cy="3251759"/>
            </a:xfrm>
            <a:prstGeom prst="rect">
              <a:avLst/>
            </a:prstGeom>
            <a:noFill/>
          </p:spPr>
        </p:pic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2C10BAD1-51AB-42F5-85B3-DA6A2FB3BBB7}"/>
                </a:ext>
              </a:extLst>
            </p:cNvPr>
            <p:cNvSpPr txBox="1">
              <a:spLocks/>
            </p:cNvSpPr>
            <p:nvPr/>
          </p:nvSpPr>
          <p:spPr>
            <a:xfrm>
              <a:off x="1100760" y="2744924"/>
              <a:ext cx="2376264" cy="54006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bg1"/>
                  </a:solidFill>
                  <a:latin typeface="Franklin Gothic Medium" pitchFamily="34" charset="0"/>
                </a:rPr>
                <a:t>Контроль </a:t>
              </a:r>
            </a:p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bg1"/>
                  </a:solidFill>
                  <a:latin typeface="Franklin Gothic Medium" pitchFamily="34" charset="0"/>
                </a:rPr>
                <a:t>запуска программ</a:t>
              </a:r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367E19C4-F13D-4B44-91B0-735D598C6F99}"/>
                </a:ext>
              </a:extLst>
            </p:cNvPr>
            <p:cNvSpPr txBox="1">
              <a:spLocks/>
            </p:cNvSpPr>
            <p:nvPr/>
          </p:nvSpPr>
          <p:spPr>
            <a:xfrm>
              <a:off x="4265588" y="2664019"/>
              <a:ext cx="1674565" cy="75674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bg1"/>
                  </a:solidFill>
                  <a:latin typeface="Franklin Gothic Medium" pitchFamily="34" charset="0"/>
                </a:rPr>
                <a:t>Контроль </a:t>
              </a:r>
            </a:p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bg1"/>
                  </a:solidFill>
                  <a:latin typeface="Franklin Gothic Medium" pitchFamily="34" charset="0"/>
                </a:rPr>
                <a:t>активности программ</a:t>
              </a:r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BCE8FE8B-FF7E-4458-B75E-8F1DBA7BF9E1}"/>
                </a:ext>
              </a:extLst>
            </p:cNvPr>
            <p:cNvSpPr txBox="1">
              <a:spLocks/>
            </p:cNvSpPr>
            <p:nvPr/>
          </p:nvSpPr>
          <p:spPr>
            <a:xfrm>
              <a:off x="5544108" y="2780928"/>
              <a:ext cx="2484276" cy="54006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bg1"/>
                  </a:solidFill>
                  <a:latin typeface="Franklin Gothic Medium" pitchFamily="34" charset="0"/>
                </a:rPr>
                <a:t>Мониторинг </a:t>
              </a:r>
            </a:p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bg1"/>
                  </a:solidFill>
                  <a:latin typeface="Franklin Gothic Medium" pitchFamily="34" charset="0"/>
                </a:rPr>
                <a:t>уязвимостей</a:t>
              </a:r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F4C231F8-8894-4168-81CE-FC88C6A47771}"/>
                </a:ext>
              </a:extLst>
            </p:cNvPr>
            <p:cNvSpPr txBox="1">
              <a:spLocks/>
            </p:cNvSpPr>
            <p:nvPr/>
          </p:nvSpPr>
          <p:spPr>
            <a:xfrm>
              <a:off x="3131841" y="3717032"/>
              <a:ext cx="1133747" cy="54006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</a:rPr>
                <a:t>Проактивная </a:t>
              </a:r>
            </a:p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</a:rPr>
                <a:t>защита</a:t>
              </a:r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id="{2ECB4F15-7BC7-4B71-B674-9B93D16983D5}"/>
                </a:ext>
              </a:extLst>
            </p:cNvPr>
            <p:cNvSpPr txBox="1">
              <a:spLocks/>
            </p:cNvSpPr>
            <p:nvPr/>
          </p:nvSpPr>
          <p:spPr>
            <a:xfrm>
              <a:off x="3239852" y="4689140"/>
              <a:ext cx="2484276" cy="54006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</a:rPr>
                <a:t>Облачные </a:t>
              </a:r>
            </a:p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</a:rPr>
                <a:t>белые списки</a:t>
              </a:r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45EC2932-6C5A-497D-B909-E8D5991B8D4A}"/>
                </a:ext>
              </a:extLst>
            </p:cNvPr>
            <p:cNvSpPr txBox="1">
              <a:spLocks/>
            </p:cNvSpPr>
            <p:nvPr/>
          </p:nvSpPr>
          <p:spPr>
            <a:xfrm>
              <a:off x="1403648" y="4653136"/>
              <a:ext cx="2484276" cy="54006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</a:rPr>
                <a:t>Локальные </a:t>
              </a:r>
            </a:p>
            <a:p>
              <a:pPr marL="225425" indent="-225425" algn="ctr">
                <a:buSzPct val="11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" pitchFamily="34" charset="0"/>
                </a:rPr>
                <a:t>белые списки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50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0&quot;/&gt;&lt;lineCharCount val=&quot;26&quot;/&gt;&lt;lineCharCount val=&quot;15&quot;/&gt;&lt;lineCharCount val=&quot;25&quot;/&gt;&lt;lineCharCount val=&quot;35&quot;/&gt;&lt;lineCharCount val=&quot;19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2236</Words>
  <Application>Microsoft Office PowerPoint</Application>
  <PresentationFormat>Широкоэкранный</PresentationFormat>
  <Paragraphs>306</Paragraphs>
  <Slides>36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Corbel</vt:lpstr>
      <vt:lpstr>Franklin Gothic Medium</vt:lpstr>
      <vt:lpstr>Tahoma</vt:lpstr>
      <vt:lpstr>Wingdings</vt:lpstr>
      <vt:lpstr>Параллакс</vt:lpstr>
      <vt:lpstr>Средства защиты информации в соответствии с законодательством. Обзор отечественного ПО для образовательной организации </vt:lpstr>
      <vt:lpstr>Презентация PowerPoint</vt:lpstr>
      <vt:lpstr>Презентация PowerPoint</vt:lpstr>
      <vt:lpstr>Презентация PowerPoint</vt:lpstr>
      <vt:lpstr>Как защитить Ваш компьютер от вирусов?</vt:lpstr>
      <vt:lpstr>Презентация PowerPoint</vt:lpstr>
      <vt:lpstr>Презентация PowerPoint</vt:lpstr>
      <vt:lpstr>Контроль рабочих мест </vt:lpstr>
      <vt:lpstr>Контроль программ и динамические белые списки</vt:lpstr>
      <vt:lpstr>Презентация PowerPoint</vt:lpstr>
      <vt:lpstr>Презентация PowerPoint</vt:lpstr>
      <vt:lpstr>Презентация PowerPoint</vt:lpstr>
      <vt:lpstr>Комплекты Dr.Web для школ, лицеев, гимназий и детских садов </vt:lpstr>
      <vt:lpstr>Сертифицированные ФСТЭК антивирусные продукты </vt:lpstr>
      <vt:lpstr>Сертифицированные ФСТЭК антивирусные продукты</vt:lpstr>
      <vt:lpstr>Прайс-лист на сертифицированный медиа-пак</vt:lpstr>
      <vt:lpstr>Как защититься от вирусов-шифровальщиков?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всем вопросам:   Кондрашов Андрей Менеджер по работе с образовательными организациями  Тел: +7(343)222-12-11  E-Mail: A.Kondrashov@asp-partners.ru      obr@asp-partners.ru   Сайт:   asp-obr.ru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защиты информации в соответствии с законодательством : антивирусные решения и резервное копирование</dc:title>
  <dc:creator>Кондрашов Андрей</dc:creator>
  <cp:lastModifiedBy>Кондрашов Андрей</cp:lastModifiedBy>
  <cp:revision>36</cp:revision>
  <dcterms:created xsi:type="dcterms:W3CDTF">2019-08-27T12:42:10Z</dcterms:created>
  <dcterms:modified xsi:type="dcterms:W3CDTF">2019-09-05T06:58:54Z</dcterms:modified>
</cp:coreProperties>
</file>