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97" r:id="rId4"/>
    <p:sldId id="300" r:id="rId5"/>
    <p:sldId id="301" r:id="rId6"/>
    <p:sldId id="302" r:id="rId7"/>
    <p:sldId id="285" r:id="rId8"/>
    <p:sldId id="292" r:id="rId9"/>
    <p:sldId id="298" r:id="rId10"/>
    <p:sldId id="30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99" autoAdjust="0"/>
  </p:normalViewPr>
  <p:slideViewPr>
    <p:cSldViewPr>
      <p:cViewPr>
        <p:scale>
          <a:sx n="107" d="100"/>
          <a:sy n="107" d="100"/>
        </p:scale>
        <p:origin x="-16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B1B34-9820-4961-B57A-6D05C7051F1B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hyperlink" Target="https://edu-nv.ru/blog/entry/roditelskij-kontro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hyperlink" Target="https://edu-nv.ru/blog/entry/obs-studi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hyperlink" Target="https://cro.edu-nv.ru/informatizatsiya-obrazovaniya#pomoshch-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hyperlink" Target="http://obrnadzor.gov.ru/wp-content/uploads/2021/04/mr-po-provedeniyu-ege-v-ppe-v-2021-godu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hyperlink" Target="https://edu-nv.ru/blog/entry/ep-dlya-dokumentov-na-sajtakh-ou-prikaz-83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00808"/>
            <a:ext cx="9144000" cy="2550145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1</a:t>
            </a:r>
            <a: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9.</a:t>
            </a:r>
            <a:r>
              <a:rPr lang="en-US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05</a:t>
            </a:r>
            <a: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.202</a:t>
            </a:r>
            <a:r>
              <a:rPr lang="en-US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1</a:t>
            </a:r>
            <a: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Форсайт </a:t>
            </a:r>
            <a:r>
              <a:rPr lang="en-US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- </a:t>
            </a:r>
            <a: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центр</a:t>
            </a:r>
            <a:b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2800" dirty="0" smtClean="0"/>
              <a:t>«</a:t>
            </a:r>
            <a:r>
              <a:rPr lang="ru-RU" sz="2800" dirty="0"/>
              <a:t>Трансформация образования в условиях </a:t>
            </a:r>
            <a:r>
              <a:rPr lang="ru-RU" sz="2800" dirty="0" err="1"/>
              <a:t>цифровизации</a:t>
            </a:r>
            <a:r>
              <a:rPr lang="ru-RU" sz="2800" dirty="0"/>
              <a:t>» 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5616" y="4911168"/>
            <a:ext cx="7048872" cy="1752600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sz="2000" i="1" dirty="0" smtClean="0">
                <a:solidFill>
                  <a:srgbClr val="043D82"/>
                </a:solidFill>
              </a:rPr>
              <a:t>Д.И. </a:t>
            </a:r>
            <a:r>
              <a:rPr lang="ru-RU" sz="2000" i="1" dirty="0" err="1" smtClean="0">
                <a:solidFill>
                  <a:srgbClr val="043D82"/>
                </a:solidFill>
              </a:rPr>
              <a:t>Шаравьев</a:t>
            </a:r>
            <a:endParaRPr lang="ru-RU" sz="2000" i="1" dirty="0">
              <a:solidFill>
                <a:srgbClr val="043D82"/>
              </a:solidFill>
            </a:endParaRPr>
          </a:p>
          <a:p>
            <a:pPr algn="r">
              <a:spcBef>
                <a:spcPts val="0"/>
              </a:spcBef>
            </a:pPr>
            <a:r>
              <a:rPr lang="ru-RU" sz="2000" i="1" dirty="0" smtClean="0">
                <a:solidFill>
                  <a:srgbClr val="043D82"/>
                </a:solidFill>
              </a:rPr>
              <a:t>заместитель директора</a:t>
            </a:r>
            <a:endParaRPr lang="ru-RU" sz="2000" i="1" dirty="0">
              <a:solidFill>
                <a:srgbClr val="043D82"/>
              </a:solidFill>
            </a:endParaRPr>
          </a:p>
          <a:p>
            <a:pPr algn="r"/>
            <a:r>
              <a:rPr lang="ru-RU" sz="2000" i="1" dirty="0">
                <a:solidFill>
                  <a:srgbClr val="043D82"/>
                </a:solidFill>
              </a:rPr>
              <a:t> МАУ г. Нижневартовска «Центр развития образования»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Разное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2780928"/>
            <a:ext cx="39771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Ответы на вопросы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0512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Повестка</a:t>
            </a:r>
            <a:endParaRPr lang="ru-RU" sz="4000" b="1" dirty="0">
              <a:solidFill>
                <a:schemeClr val="tx2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31640" y="1831351"/>
            <a:ext cx="626469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Родительский контроль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Последний звонок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Поддержка СЭД-Дело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СКФ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2-й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квартал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Итоги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2020-2021 учебный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Разное.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523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Родительский контроль</a:t>
            </a:r>
            <a:endParaRPr lang="ru-RU" sz="3200" b="1" dirty="0">
              <a:solidFill>
                <a:schemeClr val="tx2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9621" y="1772816"/>
            <a:ext cx="777686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/>
              <a:t>Предъявляемые требования: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/>
              <a:t>Защита </a:t>
            </a:r>
            <a:r>
              <a:rPr lang="ru-RU" dirty="0"/>
              <a:t>ребенка от негативного веб-контента (насилие и порнография);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/>
              <a:t>Запрет </a:t>
            </a:r>
            <a:r>
              <a:rPr lang="ru-RU" dirty="0"/>
              <a:t>на скачивание платных программ;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/>
              <a:t>Ограничение </a:t>
            </a:r>
            <a:r>
              <a:rPr lang="ru-RU" dirty="0"/>
              <a:t>использования приложений (например доступ к браузеру)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/>
              <a:t>Защита </a:t>
            </a:r>
            <a:r>
              <a:rPr lang="ru-RU" dirty="0"/>
              <a:t>от вредоносных вирусов, которые могут попасть в телефон вместе с приложениями из ненадежных источников;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/>
              <a:t>Ограничение </a:t>
            </a:r>
            <a:r>
              <a:rPr lang="ru-RU" dirty="0"/>
              <a:t>времени, которое ребенок тратит на игры.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/>
              <a:t>Отслеживание </a:t>
            </a:r>
            <a:r>
              <a:rPr lang="ru-RU" dirty="0"/>
              <a:t>местоположения (позволяет узнать где ребёнок находится в данный момент и посмотреть историю перемещений за месяц)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0789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Портал СО – Блоги – «Родительский контроль» (прямая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ссылка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384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«Последний звонок»</a:t>
            </a:r>
            <a:endParaRPr lang="ru-RU" sz="3200" b="1" dirty="0">
              <a:solidFill>
                <a:schemeClr val="tx2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44464" y="2132856"/>
            <a:ext cx="626469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Потоковое вещание и запись видео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0789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Портал СО – Блоги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– «Программа для потокового вещания и записи видео»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ссылка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923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Поддержка СЭД-Дело</a:t>
            </a:r>
            <a:endParaRPr lang="ru-RU" sz="3200" b="1" dirty="0">
              <a:solidFill>
                <a:schemeClr val="tx2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0789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Сайт ЦРО – Информатизация образования – Помощь (прямая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ссылка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772816"/>
            <a:ext cx="4536503" cy="1369606"/>
          </a:xfrm>
          <a:prstGeom prst="rect">
            <a:avLst/>
          </a:prstGeom>
          <a:solidFill>
            <a:schemeClr val="bg1">
              <a:alpha val="38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Что есть уже</a:t>
            </a:r>
            <a:r>
              <a:rPr lang="ru-RU" dirty="0" smtClean="0"/>
              <a:t>:</a:t>
            </a:r>
          </a:p>
          <a:p>
            <a:pPr marL="285750" indent="-285750">
              <a:lnSpc>
                <a:spcPts val="2600"/>
              </a:lnSpc>
              <a:buFont typeface="Arial" pitchFamily="34" charset="0"/>
              <a:buChar char="•"/>
            </a:pPr>
            <a:r>
              <a:rPr lang="ru-RU" dirty="0"/>
              <a:t>Краткая инструкция по работе в Дело;</a:t>
            </a:r>
            <a:endParaRPr lang="en-US" dirty="0"/>
          </a:p>
          <a:p>
            <a:pPr marL="285750" indent="-285750">
              <a:lnSpc>
                <a:spcPts val="2600"/>
              </a:lnSpc>
              <a:buFont typeface="Arial" pitchFamily="34" charset="0"/>
              <a:buChar char="•"/>
            </a:pPr>
            <a:r>
              <a:rPr lang="ru-RU" dirty="0" err="1"/>
              <a:t>Видеоинструкция</a:t>
            </a:r>
            <a:r>
              <a:rPr lang="ru-RU" dirty="0"/>
              <a:t> по работе с ЭП</a:t>
            </a:r>
            <a:r>
              <a:rPr lang="en-US" dirty="0"/>
              <a:t>;</a:t>
            </a:r>
          </a:p>
          <a:p>
            <a:pPr marL="285750" indent="-285750">
              <a:lnSpc>
                <a:spcPts val="2600"/>
              </a:lnSpc>
              <a:buFont typeface="Arial" pitchFamily="34" charset="0"/>
              <a:buChar char="•"/>
            </a:pPr>
            <a:r>
              <a:rPr lang="ru-RU" dirty="0"/>
              <a:t>Часто задаваемые вопросы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63888" y="3717032"/>
            <a:ext cx="4664097" cy="2036455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/>
              <a:t>Что планируется добавить</a:t>
            </a:r>
            <a:r>
              <a:rPr lang="ru-RU" dirty="0" smtClean="0"/>
              <a:t>:</a:t>
            </a:r>
          </a:p>
          <a:p>
            <a:pPr marL="285750" indent="-285750">
              <a:lnSpc>
                <a:spcPts val="2600"/>
              </a:lnSpc>
              <a:buFont typeface="Arial" pitchFamily="34" charset="0"/>
              <a:buChar char="•"/>
            </a:pPr>
            <a:r>
              <a:rPr lang="ru-RU" dirty="0" smtClean="0"/>
              <a:t>Куда обращаться при появлении вопросов</a:t>
            </a:r>
          </a:p>
          <a:p>
            <a:pPr marL="285750" indent="-285750">
              <a:lnSpc>
                <a:spcPts val="2600"/>
              </a:lnSpc>
              <a:buFont typeface="Arial" pitchFamily="34" charset="0"/>
              <a:buChar char="•"/>
            </a:pPr>
            <a:r>
              <a:rPr lang="ru-RU" dirty="0" smtClean="0"/>
              <a:t>Шаблоны писем на внесение изменений</a:t>
            </a:r>
          </a:p>
          <a:p>
            <a:pPr marL="285750" indent="-285750">
              <a:lnSpc>
                <a:spcPts val="2600"/>
              </a:lnSpc>
              <a:buFont typeface="Arial" pitchFamily="34" charset="0"/>
              <a:buChar char="•"/>
            </a:pPr>
            <a:r>
              <a:rPr lang="ru-RU" dirty="0" smtClean="0"/>
              <a:t>Форма обращения</a:t>
            </a:r>
          </a:p>
          <a:p>
            <a:pPr marL="285750" indent="-285750">
              <a:lnSpc>
                <a:spcPts val="2600"/>
              </a:lnSpc>
              <a:buFont typeface="Arial" pitchFamily="34" charset="0"/>
              <a:buChar char="•"/>
            </a:pPr>
            <a:r>
              <a:rPr lang="ru-RU" dirty="0" smtClean="0"/>
              <a:t>Добавление часто задаваемых вопросов</a:t>
            </a:r>
            <a:br>
              <a:rPr lang="ru-RU" dirty="0" smtClean="0"/>
            </a:br>
            <a:r>
              <a:rPr lang="ru-RU" dirty="0" smtClean="0"/>
              <a:t>по мере их поступления</a:t>
            </a:r>
          </a:p>
        </p:txBody>
      </p:sp>
    </p:spTree>
    <p:extLst>
      <p:ext uri="{BB962C8B-B14F-4D97-AF65-F5344CB8AC3E}">
        <p14:creationId xmlns:p14="http://schemas.microsoft.com/office/powerpoint/2010/main" val="2721476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СКФ 2-й квартал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700808"/>
            <a:ext cx="777686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/>
              <a:t>Отключить сеть интернет в неиспользуемых классах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/>
              <a:t>Оформить актом</a:t>
            </a:r>
            <a:endParaRPr lang="en-US" sz="32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11560" y="1375326"/>
            <a:ext cx="3375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На летний период необходимо: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01325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endParaRPr lang="ru-RU" sz="3000" b="1" dirty="0" smtClean="0">
              <a:solidFill>
                <a:schemeClr val="tx2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Заголовок 8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000" b="1" dirty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Итоги за 2020-2021 учебный год</a:t>
            </a:r>
          </a:p>
          <a:p>
            <a:pPr lvl="0" algn="ctr">
              <a:spcBef>
                <a:spcPct val="0"/>
              </a:spcBef>
              <a:defRPr/>
            </a:pPr>
            <a:endParaRPr lang="ru-RU" sz="4000" b="1" dirty="0">
              <a:solidFill>
                <a:schemeClr val="tx2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4077072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obrnadzor.gov.ru/wp-content/uploads/2021/04/mr-po-provedeniyu-ege-v-ppe-v-2021-godu.pdf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2768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Методические </a:t>
            </a:r>
            <a:r>
              <a:rPr lang="ru-RU" b="1" dirty="0" smtClean="0"/>
              <a:t>рекомендации по </a:t>
            </a:r>
            <a:r>
              <a:rPr lang="ru-RU" b="1" dirty="0"/>
              <a:t>подготовке </a:t>
            </a:r>
            <a:r>
              <a:rPr lang="ru-RU" b="1" dirty="0" smtClean="0"/>
              <a:t>и проведению ЕГЭ в 2021г.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97143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Итоги за 2020-2021 учебный год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75856" y="32849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Приказ №831 Федеральной службы по надзору в сфере образования и науки от 14.08.2020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07097" y="1844824"/>
            <a:ext cx="64087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информации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4365104"/>
            <a:ext cx="3687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Вступил в </a:t>
            </a:r>
            <a:r>
              <a:rPr lang="ru-RU" dirty="0"/>
              <a:t>силу с 1 января 2021 года</a:t>
            </a:r>
          </a:p>
        </p:txBody>
      </p:sp>
    </p:spTree>
    <p:extLst>
      <p:ext uri="{BB962C8B-B14F-4D97-AF65-F5344CB8AC3E}">
        <p14:creationId xmlns:p14="http://schemas.microsoft.com/office/powerpoint/2010/main" val="336215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Разное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ЭП и сайт ОО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1144881"/>
            <a:ext cx="8856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Портал СО – Блоги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– «ЭП для документов на сайтах ОУ (Приказ 831)»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(прямая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ссылка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509" y="1700808"/>
            <a:ext cx="609000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00B050"/>
                </a:solidFill>
              </a:rPr>
              <a:t>Используем КЭП </a:t>
            </a:r>
            <a:r>
              <a:rPr lang="ru-RU" dirty="0" smtClean="0"/>
              <a:t>/ </a:t>
            </a:r>
            <a:r>
              <a:rPr lang="ru-RU" dirty="0" smtClean="0">
                <a:solidFill>
                  <a:srgbClr val="FF0000"/>
                </a:solidFill>
              </a:rPr>
              <a:t>Не используем простую ЭП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ЭП выдана Удостоверяющим центром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Формируем и подписываем в </a:t>
            </a:r>
            <a:r>
              <a:rPr lang="en-US" dirty="0" smtClean="0"/>
              <a:t>PDF </a:t>
            </a:r>
            <a:r>
              <a:rPr lang="ru-RU" dirty="0" smtClean="0"/>
              <a:t>формате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Не покупаем сторонние модули для сайтов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При подписании руководитель не находится в «отпуске»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Ставим «Копия верна» в большинстве случаев</a:t>
            </a:r>
            <a:endParaRPr lang="ru-RU" dirty="0" smtClean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8" y="4239556"/>
            <a:ext cx="2990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Криптопро</a:t>
            </a:r>
            <a:r>
              <a:rPr lang="ru-RU" dirty="0" smtClean="0"/>
              <a:t>+</a:t>
            </a:r>
            <a:r>
              <a:rPr lang="en-US" dirty="0" err="1" smtClean="0"/>
              <a:t>FoxitReader</a:t>
            </a:r>
            <a:r>
              <a:rPr lang="en-US" dirty="0" smtClean="0"/>
              <a:t>+</a:t>
            </a:r>
            <a:r>
              <a:rPr lang="ru-RU" dirty="0" smtClean="0"/>
              <a:t>КЭП</a:t>
            </a:r>
            <a:br>
              <a:rPr lang="ru-RU" dirty="0" smtClean="0"/>
            </a:br>
            <a:r>
              <a:rPr lang="ru-RU" dirty="0" smtClean="0"/>
              <a:t>           (все бесплатно)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2077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6108</TotalTime>
  <Words>354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19.05.2021 Форсайт - центр «Трансформация образования в условиях цифровизации»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переходе на программные продукты ООО ЦИТ «Аверс»</dc:title>
  <dc:creator>Chausova_EV</dc:creator>
  <cp:lastModifiedBy>Шаравьев</cp:lastModifiedBy>
  <cp:revision>127</cp:revision>
  <dcterms:created xsi:type="dcterms:W3CDTF">2015-07-27T11:03:42Z</dcterms:created>
  <dcterms:modified xsi:type="dcterms:W3CDTF">2021-05-19T09:49:50Z</dcterms:modified>
</cp:coreProperties>
</file>