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97" r:id="rId4"/>
    <p:sldId id="308" r:id="rId5"/>
    <p:sldId id="304" r:id="rId6"/>
    <p:sldId id="305" r:id="rId7"/>
    <p:sldId id="306" r:id="rId8"/>
    <p:sldId id="307" r:id="rId9"/>
    <p:sldId id="30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95" autoAdjust="0"/>
  </p:normalViewPr>
  <p:slideViewPr>
    <p:cSldViewPr>
      <p:cViewPr>
        <p:scale>
          <a:sx n="107" d="100"/>
          <a:sy n="107" d="100"/>
        </p:scale>
        <p:origin x="-173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B1B34-9820-4961-B57A-6D05C7051F1B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B6F09-CC68-4309-81BD-F2575A90C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2.PNG"/><Relationship Id="rId4" Type="http://schemas.openxmlformats.org/officeDocument/2006/relationships/hyperlink" Target="https://cro.edu-nv.ru/metodicheskaya-sluzhba#normativno-pravovoe-obespechenie-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hyperlink" Target="http://ivo.garant.ru/#/compare/74901486/77309255/tab/0/paragraph/1: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hyperlink" Target="https://www.garant.ru/products/ipo/prime/doc/40258066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hyperlink" Target="https://gisp.gov.ru/pprf/marketplace/#/product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5" Type="http://schemas.openxmlformats.org/officeDocument/2006/relationships/hyperlink" Target="https://docs.cntd.ru/document/1200110164#64U0IK" TargetMode="External"/><Relationship Id="rId4" Type="http://schemas.openxmlformats.org/officeDocument/2006/relationships/hyperlink" Target="https://docs.cntd.ru/document/57303132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hyperlink" Target="https://minfin.gov.ru/ru/document/index.php?id_4=13223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00808"/>
            <a:ext cx="9144000" cy="2550145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21.10.202</a:t>
            </a:r>
            <a:r>
              <a:rPr lang="en-US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1</a:t>
            </a:r>
            <a: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54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муниципальное методическое объединение</a:t>
            </a:r>
            <a:r>
              <a:rPr lang="ru-RU" sz="9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9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9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9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«</a:t>
            </a:r>
            <a:r>
              <a:rPr lang="ru-RU" sz="3200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Заместители директора, методисты по информатизации»</a:t>
            </a:r>
            <a:r>
              <a:rPr lang="ru-RU" sz="2800" dirty="0"/>
              <a:t> 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5616" y="4911168"/>
            <a:ext cx="7048872" cy="175260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2000" i="1" dirty="0" smtClean="0">
                <a:solidFill>
                  <a:srgbClr val="043D82"/>
                </a:solidFill>
              </a:rPr>
              <a:t>Д.И. </a:t>
            </a:r>
            <a:r>
              <a:rPr lang="ru-RU" sz="2000" i="1" dirty="0" err="1" smtClean="0">
                <a:solidFill>
                  <a:srgbClr val="043D82"/>
                </a:solidFill>
              </a:rPr>
              <a:t>Шаравьев</a:t>
            </a:r>
            <a:endParaRPr lang="ru-RU" sz="2000" i="1" dirty="0">
              <a:solidFill>
                <a:srgbClr val="043D82"/>
              </a:solidFill>
            </a:endParaRPr>
          </a:p>
          <a:p>
            <a:pPr algn="r">
              <a:spcBef>
                <a:spcPts val="0"/>
              </a:spcBef>
            </a:pPr>
            <a:r>
              <a:rPr lang="ru-RU" sz="2000" i="1" dirty="0" smtClean="0">
                <a:solidFill>
                  <a:srgbClr val="043D82"/>
                </a:solidFill>
              </a:rPr>
              <a:t>ВРИО </a:t>
            </a:r>
            <a:r>
              <a:rPr lang="ru-RU" sz="2000" i="1" dirty="0" smtClean="0">
                <a:solidFill>
                  <a:srgbClr val="043D82"/>
                </a:solidFill>
              </a:rPr>
              <a:t>директора</a:t>
            </a:r>
            <a:endParaRPr lang="ru-RU" sz="2000" i="1" dirty="0">
              <a:solidFill>
                <a:srgbClr val="043D82"/>
              </a:solidFill>
            </a:endParaRPr>
          </a:p>
          <a:p>
            <a:pPr algn="r"/>
            <a:r>
              <a:rPr lang="ru-RU" sz="2000" i="1" dirty="0">
                <a:solidFill>
                  <a:srgbClr val="043D82"/>
                </a:solidFill>
              </a:rPr>
              <a:t> МАУ г. Нижневартовска «Центр развития образования»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Повестка</a:t>
            </a:r>
            <a:endParaRPr lang="ru-RU" sz="40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1831351"/>
            <a:ext cx="626469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Обзор изменений законодательства в сфере информатизации образования.</a:t>
            </a:r>
          </a:p>
          <a:p>
            <a:pPr marL="457200" indent="-457200" algn="just">
              <a:buFontTx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Перспективный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Сайт образовательной организации.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Разное.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523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Обзор изменений</a:t>
            </a:r>
            <a:endParaRPr lang="ru-RU" sz="32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0789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Муниципальная методическая служба (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ссылка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86" y="2060848"/>
            <a:ext cx="8192643" cy="322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384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Обзор изменений</a:t>
            </a:r>
            <a:endParaRPr lang="ru-RU" sz="32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9621" y="1916832"/>
            <a:ext cx="777686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/>
              <a:t>Важные изменения: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Изменились формулировки и место расположения некоторых пунктов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Подписываем документы только КЭП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Специальная </a:t>
            </a:r>
            <a:r>
              <a:rPr lang="en-US" dirty="0" smtClean="0">
                <a:solidFill>
                  <a:srgbClr val="FF0000"/>
                </a:solidFill>
              </a:rPr>
              <a:t>Html </a:t>
            </a:r>
            <a:r>
              <a:rPr lang="ru-RU" dirty="0" smtClean="0">
                <a:solidFill>
                  <a:srgbClr val="FF0000"/>
                </a:solidFill>
              </a:rPr>
              <a:t>разметка.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0789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Приказ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Федеральной службы по надзору в сфере образования и науки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РФ от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14 августа 2020 г. N 831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(прямая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ссылка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519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Обзор изменений</a:t>
            </a:r>
            <a:endParaRPr lang="ru-RU" sz="32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9621" y="177281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/>
              <a:t>Важные изменения: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Запрет </a:t>
            </a:r>
            <a:r>
              <a:rPr lang="ru-RU" dirty="0"/>
              <a:t>вводится в отношении импортных интегральных микросхем, смарт-карт, ноутбуков, планшетов, компьютеров, серверов и светотехнической продукции.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Правило </a:t>
            </a:r>
            <a:r>
              <a:rPr lang="ru-RU" dirty="0"/>
              <a:t>«второй лишний</a:t>
            </a:r>
            <a:r>
              <a:rPr lang="ru-RU" dirty="0" smtClean="0"/>
              <a:t>»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Наличие в реестре.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0789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Постановление Правительства РФ от 28 августа 2021 г. №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1432 (прямая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ссылка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956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Обзор изменений</a:t>
            </a:r>
            <a:endParaRPr lang="ru-RU" sz="32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0789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Единый реестр российской радиоэлектронной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продукции (прямая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ссылка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13285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В случае, если на участие в закупке подана 1 (или более) заявка </a:t>
            </a:r>
            <a:endParaRPr lang="ru-RU" sz="1600" dirty="0" smtClean="0"/>
          </a:p>
          <a:p>
            <a:r>
              <a:rPr lang="ru-RU" sz="1600" dirty="0" smtClean="0"/>
              <a:t>(</a:t>
            </a:r>
            <a:r>
              <a:rPr lang="ru-RU" sz="1600" dirty="0"/>
              <a:t>окончательное предложение), удовлетворяющая требованиям извещения об осуществлении закупки и (или) документации о закупке и содержащая предложение о поставке радиоэлектронной продукции, произведенной на территориях государств - членов Евразийского экономического союза, то заявки, содержащие предложения о поставке иностранной радиоэлектронной продукции, подлежат </a:t>
            </a:r>
            <a:r>
              <a:rPr lang="ru-RU" sz="1600" b="1" dirty="0"/>
              <a:t>отклонению</a:t>
            </a:r>
            <a:r>
              <a:rPr lang="ru-RU" sz="1600" dirty="0"/>
              <a:t>. 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Соответственно</a:t>
            </a:r>
            <a:r>
              <a:rPr lang="ru-RU" sz="1600" dirty="0"/>
              <a:t>, при отсутствии таких заявок, предусмотрена возможность закупки импортной радиоэлектронной продукции.</a:t>
            </a:r>
          </a:p>
        </p:txBody>
      </p:sp>
    </p:spTree>
    <p:extLst>
      <p:ext uri="{BB962C8B-B14F-4D97-AF65-F5344CB8AC3E}">
        <p14:creationId xmlns:p14="http://schemas.microsoft.com/office/powerpoint/2010/main" val="728199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Обзор изменений</a:t>
            </a:r>
            <a:endParaRPr lang="ru-RU" sz="32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0789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Постановление Правительства РФ от 3 декабря 2020 г. № 2014 “О минимальной обязательной доле закупок российских товаров и ее достижении заказчиком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” (прямая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ссылка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129201"/>
              </p:ext>
            </p:extLst>
          </p:nvPr>
        </p:nvGraphicFramePr>
        <p:xfrm>
          <a:off x="539551" y="2204864"/>
          <a:ext cx="8136905" cy="442788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17962"/>
                <a:gridCol w="1755019"/>
                <a:gridCol w="1994339"/>
                <a:gridCol w="1329558"/>
                <a:gridCol w="1143423"/>
                <a:gridCol w="1196604"/>
              </a:tblGrid>
              <a:tr h="1468483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br>
                        <a:rPr lang="en-US" sz="1400" dirty="0"/>
                      </a:br>
                      <a:r>
                        <a:rPr lang="ru-RU" sz="1400" dirty="0"/>
                        <a:t>п/п </a:t>
                      </a:r>
                    </a:p>
                  </a:txBody>
                  <a:tcPr marL="30173" marR="30173" marT="15087" marB="150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Код товара по </a:t>
                      </a:r>
                      <a:r>
                        <a:rPr lang="ru-RU" sz="1400" dirty="0" err="1">
                          <a:hlinkClick r:id="rId5"/>
                        </a:rPr>
                        <a:t>Общероссий</a:t>
                      </a:r>
                      <a:r>
                        <a:rPr lang="ru-RU" sz="1400" dirty="0">
                          <a:hlinkClick r:id="rId5"/>
                        </a:rPr>
                        <a:t>-</a:t>
                      </a:r>
                      <a:br>
                        <a:rPr lang="ru-RU" sz="1400" dirty="0">
                          <a:hlinkClick r:id="rId5"/>
                        </a:rPr>
                      </a:br>
                      <a:r>
                        <a:rPr lang="ru-RU" sz="1400" dirty="0" err="1">
                          <a:hlinkClick r:id="rId5"/>
                        </a:rPr>
                        <a:t>скому</a:t>
                      </a:r>
                      <a:r>
                        <a:rPr lang="ru-RU" sz="1400" dirty="0">
                          <a:hlinkClick r:id="rId5"/>
                        </a:rPr>
                        <a:t> классификатору продукции по видам экономической </a:t>
                      </a:r>
                      <a:r>
                        <a:rPr lang="ru-RU" sz="1400" dirty="0" smtClean="0">
                          <a:hlinkClick r:id="rId5"/>
                        </a:rPr>
                        <a:t>деятельности</a:t>
                      </a:r>
                      <a:endParaRPr lang="ru-RU" sz="1400" dirty="0"/>
                    </a:p>
                  </a:txBody>
                  <a:tcPr marL="30173" marR="30173" marT="15087" marB="150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Наименование товара </a:t>
                      </a:r>
                    </a:p>
                  </a:txBody>
                  <a:tcPr marL="30173" marR="30173" marT="15087" marB="150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Размер минимальной обязательной доли закупок российских товаров, в том числе товаров, поставляемых при выполнении закупаемых работ, оказании закупаемых услуг, при осуществлении закупок которых установлены ограничения допуска товаров, происходящих из иностранных государств (%)</a:t>
                      </a:r>
                    </a:p>
                  </a:txBody>
                  <a:tcPr marL="30173" marR="30173" marT="15087" marB="150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14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30173" marR="30173" marT="15087" marB="150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30173" marR="30173" marT="15087" marB="150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30173" marR="30173" marT="15087" marB="150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2021 г.</a:t>
                      </a:r>
                    </a:p>
                  </a:txBody>
                  <a:tcPr marL="30173" marR="30173" marT="15087" marB="150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2022 г.</a:t>
                      </a:r>
                    </a:p>
                  </a:txBody>
                  <a:tcPr marL="30173" marR="30173" marT="15087" marB="150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 2023 года </a:t>
                      </a:r>
                    </a:p>
                  </a:txBody>
                  <a:tcPr marL="30173" marR="30173" marT="15087" marB="150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5674">
                <a:tc>
                  <a:txBody>
                    <a:bodyPr/>
                    <a:lstStyle/>
                    <a:p>
                      <a:pPr algn="ctr"/>
                      <a:r>
                        <a:rPr lang="ru-RU" sz="1400"/>
                        <a:t>16.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26.20.13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Машины вычислительные электронные цифровые, содержащие в одном корпусе центральный процессор и устройство ввода и вывода, объединенные или нет для автоматической обработки </a:t>
                      </a:r>
                      <a:r>
                        <a:rPr lang="ru-RU" sz="1400" dirty="0" smtClean="0"/>
                        <a:t>данных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50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60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70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280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Обзор изменений</a:t>
            </a:r>
            <a:endParaRPr lang="ru-RU" sz="3200" b="1" dirty="0">
              <a:solidFill>
                <a:schemeClr val="tx2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20789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Письмо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Минфина РФ от 30.11.2020 №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02-07-07/104384 (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прямая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ссылка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7664" y="2348880"/>
            <a:ext cx="316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Учет нематериальных активов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41496"/>
              </p:ext>
            </p:extLst>
          </p:nvPr>
        </p:nvGraphicFramePr>
        <p:xfrm>
          <a:off x="457200" y="3140968"/>
          <a:ext cx="8229599" cy="742521"/>
        </p:xfrm>
        <a:graphic>
          <a:graphicData uri="http://schemas.openxmlformats.org/drawingml/2006/table">
            <a:tbl>
              <a:tblPr/>
              <a:tblGrid>
                <a:gridCol w="1847409"/>
                <a:gridCol w="1164614"/>
                <a:gridCol w="1164614"/>
                <a:gridCol w="1205840"/>
                <a:gridCol w="876038"/>
                <a:gridCol w="1971084"/>
              </a:tblGrid>
              <a:tr h="2784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Издатель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Тип ПО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Тип лицензии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Установлено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Windows 10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Microsoft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Системный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бессрочная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 Office 10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Microsoft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Системный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6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DrWeb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антивирус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35" marR="7735" marT="7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080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8"/>
          <p:cNvSpPr txBox="1">
            <a:spLocks/>
          </p:cNvSpPr>
          <p:nvPr/>
        </p:nvSpPr>
        <p:spPr>
          <a:xfrm>
            <a:off x="0" y="-27384"/>
            <a:ext cx="9144000" cy="1143000"/>
          </a:xfrm>
          <a:prstGeom prst="rect">
            <a:avLst/>
          </a:prstGeom>
          <a:solidFill>
            <a:srgbClr val="00B0F0">
              <a:alpha val="29000"/>
            </a:srgbClr>
          </a:solidFill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000" b="1" dirty="0" smtClean="0">
                <a:solidFill>
                  <a:schemeClr val="tx2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Разное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2780928"/>
            <a:ext cx="39771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Ответы на вопросы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0512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8452</TotalTime>
  <Words>376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21.10.2021 муниципальное методическое объединение  «Заместители директора, методисты по информатизации»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переходе на программные продукты ООО ЦИТ «Аверс»</dc:title>
  <dc:creator>Chausova_EV</dc:creator>
  <cp:lastModifiedBy>nommaner</cp:lastModifiedBy>
  <cp:revision>153</cp:revision>
  <dcterms:created xsi:type="dcterms:W3CDTF">2015-07-27T11:03:42Z</dcterms:created>
  <dcterms:modified xsi:type="dcterms:W3CDTF">2021-10-21T09:18:02Z</dcterms:modified>
</cp:coreProperties>
</file>