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0" r:id="rId6"/>
    <p:sldId id="273" r:id="rId7"/>
    <p:sldId id="274" r:id="rId8"/>
    <p:sldId id="275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>
        <p:scale>
          <a:sx n="100" d="100"/>
          <a:sy n="100" d="100"/>
        </p:scale>
        <p:origin x="-212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35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1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4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77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2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47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71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87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3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69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8CD3-F86A-484E-81F9-A671714F1792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4D9B3-51F7-4530-90CB-B2081BBA5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Обновление информационной наполняемости сайта образовательной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4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 версии для слабовидящих на сайте образовательных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Приказ МИНКОМСВЯЗИ от 01.02.2016 №483 «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/>
              <a:t>установлении</a:t>
            </a:r>
            <a:r>
              <a:rPr lang="en-US" dirty="0"/>
              <a:t> </a:t>
            </a:r>
            <a:r>
              <a:rPr lang="en-US" dirty="0" err="1"/>
              <a:t>Порядка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доступности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инвалидов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зрению</a:t>
            </a:r>
            <a:r>
              <a:rPr lang="en-US" dirty="0"/>
              <a:t> </a:t>
            </a:r>
            <a:r>
              <a:rPr lang="en-US" dirty="0" err="1"/>
              <a:t>официальных</a:t>
            </a:r>
            <a:r>
              <a:rPr lang="en-US" dirty="0"/>
              <a:t> </a:t>
            </a:r>
            <a:r>
              <a:rPr lang="en-US" dirty="0" err="1"/>
              <a:t>сайтов</a:t>
            </a:r>
            <a:r>
              <a:rPr lang="en-US" dirty="0"/>
              <a:t> </a:t>
            </a:r>
            <a:r>
              <a:rPr lang="en-US" dirty="0" err="1"/>
              <a:t>федеральных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государственной</a:t>
            </a:r>
            <a:r>
              <a:rPr lang="en-US" dirty="0"/>
              <a:t> </a:t>
            </a:r>
            <a:r>
              <a:rPr lang="en-US" dirty="0" err="1"/>
              <a:t>власти</a:t>
            </a:r>
            <a:r>
              <a:rPr lang="en-US" dirty="0"/>
              <a:t>,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государственной</a:t>
            </a:r>
            <a:r>
              <a:rPr lang="en-US" dirty="0"/>
              <a:t> </a:t>
            </a:r>
            <a:r>
              <a:rPr lang="en-US" dirty="0" err="1"/>
              <a:t>власти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и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самоуправления</a:t>
            </a:r>
            <a:r>
              <a:rPr lang="en-US" dirty="0"/>
              <a:t> в </a:t>
            </a:r>
            <a:r>
              <a:rPr lang="en-US" dirty="0" err="1" smtClean="0"/>
              <a:t>сети</a:t>
            </a:r>
            <a:r>
              <a:rPr lang="en-US" dirty="0" smtClean="0"/>
              <a:t> </a:t>
            </a:r>
            <a:r>
              <a:rPr lang="en-US" dirty="0"/>
              <a:t>«</a:t>
            </a:r>
            <a:r>
              <a:rPr lang="en-US" dirty="0" err="1"/>
              <a:t>Интернет</a:t>
            </a:r>
            <a:r>
              <a:rPr lang="en-US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3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Порядок</a:t>
            </a:r>
            <a:r>
              <a:rPr lang="en-US" sz="2000" b="1" dirty="0"/>
              <a:t> </a:t>
            </a:r>
            <a:r>
              <a:rPr lang="en-US" sz="2000" b="1" dirty="0" err="1"/>
              <a:t>обеспечения</a:t>
            </a:r>
            <a:r>
              <a:rPr lang="en-US" sz="2000" b="1" dirty="0"/>
              <a:t> </a:t>
            </a:r>
            <a:r>
              <a:rPr lang="en-US" sz="2000" b="1" dirty="0" err="1"/>
              <a:t>условий</a:t>
            </a:r>
            <a:r>
              <a:rPr lang="en-US" sz="2000" b="1" dirty="0"/>
              <a:t> </a:t>
            </a:r>
            <a:r>
              <a:rPr lang="en-US" sz="2000" b="1" dirty="0" err="1"/>
              <a:t>доступности</a:t>
            </a:r>
            <a:r>
              <a:rPr lang="en-US" sz="2000" b="1" dirty="0"/>
              <a:t> </a:t>
            </a:r>
            <a:r>
              <a:rPr lang="en-US" sz="2000" b="1" dirty="0" err="1"/>
              <a:t>для</a:t>
            </a:r>
            <a:r>
              <a:rPr lang="en-US" sz="2000" b="1" dirty="0"/>
              <a:t> </a:t>
            </a:r>
            <a:r>
              <a:rPr lang="en-US" sz="2000" b="1" dirty="0" err="1"/>
              <a:t>инвалидов</a:t>
            </a:r>
            <a:r>
              <a:rPr lang="en-US" sz="2000" b="1" dirty="0"/>
              <a:t> </a:t>
            </a:r>
            <a:r>
              <a:rPr lang="en-US" sz="2000" b="1" dirty="0" err="1"/>
              <a:t>по</a:t>
            </a:r>
            <a:r>
              <a:rPr lang="en-US" sz="2000" b="1" dirty="0"/>
              <a:t> </a:t>
            </a:r>
            <a:r>
              <a:rPr lang="en-US" sz="2000" b="1" dirty="0" err="1"/>
              <a:t>зрению</a:t>
            </a:r>
            <a:r>
              <a:rPr lang="en-US" sz="2000" b="1" dirty="0"/>
              <a:t> </a:t>
            </a:r>
            <a:r>
              <a:rPr lang="en-US" sz="2000" b="1" dirty="0" err="1"/>
              <a:t>официальных</a:t>
            </a:r>
            <a:r>
              <a:rPr lang="en-US" sz="2000" b="1" dirty="0"/>
              <a:t> </a:t>
            </a:r>
            <a:r>
              <a:rPr lang="en-US" sz="2000" b="1" dirty="0" err="1" smtClean="0"/>
              <a:t>сайтов</a:t>
            </a:r>
            <a:r>
              <a:rPr lang="ru-RU" sz="2000" b="1" dirty="0" smtClean="0"/>
              <a:t> образовательных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Autofit/>
          </a:bodyPr>
          <a:lstStyle/>
          <a:p>
            <a:pPr marL="514350" lvl="0" indent="-514350" algn="just">
              <a:buAutoNum type="arabicPeriod"/>
            </a:pPr>
            <a:r>
              <a:rPr lang="ru-RU" sz="1700" dirty="0" smtClean="0"/>
              <a:t>На </a:t>
            </a:r>
            <a:r>
              <a:rPr lang="ru-RU" sz="1700" dirty="0" err="1" smtClean="0"/>
              <a:t>офиц</a:t>
            </a:r>
            <a:r>
              <a:rPr lang="en-US" sz="1700" dirty="0" err="1" smtClean="0"/>
              <a:t>иальных</a:t>
            </a:r>
            <a:r>
              <a:rPr lang="en-US" sz="1700" dirty="0" smtClean="0"/>
              <a:t> </a:t>
            </a:r>
            <a:r>
              <a:rPr lang="en-US" sz="1700" dirty="0" err="1" smtClean="0"/>
              <a:t>сайт</a:t>
            </a:r>
            <a:r>
              <a:rPr lang="ru-RU" sz="1700" dirty="0" smtClean="0"/>
              <a:t>ах</a:t>
            </a:r>
            <a:r>
              <a:rPr lang="en-US" sz="1700" dirty="0" smtClean="0"/>
              <a:t> </a:t>
            </a:r>
            <a:r>
              <a:rPr lang="en-US" sz="1700" dirty="0" err="1" smtClean="0"/>
              <a:t>должн</a:t>
            </a:r>
            <a:r>
              <a:rPr lang="ru-RU" sz="1700" dirty="0" smtClean="0"/>
              <a:t>ы</a:t>
            </a:r>
            <a:r>
              <a:rPr lang="en-US" sz="1700" dirty="0" smtClean="0"/>
              <a:t> </a:t>
            </a:r>
            <a:r>
              <a:rPr lang="ru-RU" sz="1700" dirty="0" smtClean="0"/>
              <a:t>быть </a:t>
            </a:r>
            <a:r>
              <a:rPr lang="en-US" sz="1700" dirty="0" err="1" smtClean="0"/>
              <a:t>альтернативн</a:t>
            </a:r>
            <a:r>
              <a:rPr lang="ru-RU" sz="1700" dirty="0" err="1" smtClean="0"/>
              <a:t>ые</a:t>
            </a:r>
            <a:r>
              <a:rPr lang="en-US" sz="1700" dirty="0" smtClean="0"/>
              <a:t> </a:t>
            </a:r>
            <a:r>
              <a:rPr lang="en-US" sz="1700" dirty="0" err="1" smtClean="0"/>
              <a:t>текстовы</a:t>
            </a:r>
            <a:r>
              <a:rPr lang="ru-RU" sz="1700" dirty="0" smtClean="0"/>
              <a:t>е версии</a:t>
            </a:r>
            <a:r>
              <a:rPr lang="en-US" sz="1700" dirty="0" smtClean="0"/>
              <a:t> </a:t>
            </a:r>
            <a:r>
              <a:rPr lang="en-US" sz="1700" dirty="0" err="1" smtClean="0"/>
              <a:t>сайт</a:t>
            </a:r>
            <a:r>
              <a:rPr lang="ru-RU" sz="1700" dirty="0" smtClean="0"/>
              <a:t>а</a:t>
            </a:r>
            <a:r>
              <a:rPr lang="en-US" sz="1700" dirty="0" smtClean="0"/>
              <a:t> </a:t>
            </a:r>
            <a:r>
              <a:rPr lang="en-US" sz="1700" dirty="0"/>
              <a:t>(</a:t>
            </a:r>
            <a:r>
              <a:rPr lang="en-US" sz="1700" dirty="0" err="1"/>
              <a:t>далее</a:t>
            </a:r>
            <a:r>
              <a:rPr lang="en-US" sz="1700" dirty="0"/>
              <a:t> — </a:t>
            </a:r>
            <a:r>
              <a:rPr lang="en-US" sz="1700" dirty="0" err="1"/>
              <a:t>версия</a:t>
            </a:r>
            <a:r>
              <a:rPr lang="en-US" sz="1700" dirty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инвалидов</a:t>
            </a:r>
            <a:r>
              <a:rPr lang="en-US" sz="1700" dirty="0"/>
              <a:t> </a:t>
            </a:r>
            <a:r>
              <a:rPr lang="en-US" sz="1700" dirty="0" err="1"/>
              <a:t>по</a:t>
            </a:r>
            <a:r>
              <a:rPr lang="en-US" sz="1700" dirty="0"/>
              <a:t> </a:t>
            </a:r>
            <a:r>
              <a:rPr lang="en-US" sz="1700" dirty="0" err="1"/>
              <a:t>зрению</a:t>
            </a:r>
            <a:r>
              <a:rPr lang="en-US" sz="1700" dirty="0"/>
              <a:t>), </a:t>
            </a:r>
            <a:r>
              <a:rPr lang="en-US" sz="1700" dirty="0" err="1"/>
              <a:t>переход</a:t>
            </a:r>
            <a:r>
              <a:rPr lang="en-US" sz="1700" dirty="0"/>
              <a:t> к </a:t>
            </a:r>
            <a:r>
              <a:rPr lang="en-US" sz="1700" dirty="0" err="1"/>
              <a:t>которым</a:t>
            </a:r>
            <a:r>
              <a:rPr lang="en-US" sz="1700" dirty="0"/>
              <a:t> </a:t>
            </a:r>
            <a:r>
              <a:rPr lang="en-US" sz="1700" dirty="0" err="1" smtClean="0"/>
              <a:t>осуществляется</a:t>
            </a:r>
            <a:r>
              <a:rPr lang="en-US" sz="1700" dirty="0" smtClean="0"/>
              <a:t> </a:t>
            </a:r>
            <a:r>
              <a:rPr lang="en-US" sz="1700" dirty="0"/>
              <a:t>с </a:t>
            </a:r>
            <a:r>
              <a:rPr lang="en-US" sz="1700" dirty="0" err="1"/>
              <a:t>главной</a:t>
            </a:r>
            <a:r>
              <a:rPr lang="en-US" sz="1700" dirty="0"/>
              <a:t> </a:t>
            </a:r>
            <a:r>
              <a:rPr lang="en-US" sz="1700" dirty="0" err="1"/>
              <a:t>страницы</a:t>
            </a:r>
            <a:r>
              <a:rPr lang="en-US" sz="1700" dirty="0"/>
              <a:t> </a:t>
            </a:r>
            <a:r>
              <a:rPr lang="en-US" sz="1700" dirty="0" err="1"/>
              <a:t>официального</a:t>
            </a:r>
            <a:r>
              <a:rPr lang="en-US" sz="1700" dirty="0"/>
              <a:t> </a:t>
            </a:r>
            <a:r>
              <a:rPr lang="en-US" sz="1700" dirty="0" err="1" smtClean="0"/>
              <a:t>сайта</a:t>
            </a:r>
            <a:r>
              <a:rPr lang="ru-RU" sz="1700" dirty="0" smtClean="0"/>
              <a:t>.</a:t>
            </a:r>
          </a:p>
          <a:p>
            <a:pPr marL="514350" lvl="0" indent="-514350" algn="just">
              <a:buAutoNum type="arabicPeriod"/>
            </a:pPr>
            <a:r>
              <a:rPr lang="en-US" sz="1700" dirty="0" smtClean="0"/>
              <a:t> </a:t>
            </a:r>
            <a:r>
              <a:rPr lang="ru-RU" sz="1700" dirty="0"/>
              <a:t>О</a:t>
            </a:r>
            <a:r>
              <a:rPr lang="ru-RU" sz="1700" dirty="0" smtClean="0"/>
              <a:t>бразовательные организации </a:t>
            </a:r>
            <a:r>
              <a:rPr lang="en-US" sz="1700" dirty="0" err="1" smtClean="0"/>
              <a:t>самостоятельно</a:t>
            </a:r>
            <a:r>
              <a:rPr lang="en-US" sz="1700" dirty="0" smtClean="0"/>
              <a:t> </a:t>
            </a:r>
            <a:r>
              <a:rPr lang="en-US" sz="1700" dirty="0" err="1"/>
              <a:t>определяют</a:t>
            </a:r>
            <a:r>
              <a:rPr lang="en-US" sz="1700" dirty="0"/>
              <a:t> </a:t>
            </a:r>
            <a:r>
              <a:rPr lang="en-US" sz="1700" dirty="0" err="1"/>
              <a:t>визуальное</a:t>
            </a:r>
            <a:r>
              <a:rPr lang="en-US" sz="1700" dirty="0"/>
              <a:t> </a:t>
            </a:r>
            <a:r>
              <a:rPr lang="en-US" sz="1700" dirty="0" err="1"/>
              <a:t>оформление</a:t>
            </a:r>
            <a:r>
              <a:rPr lang="en-US" sz="1700" dirty="0"/>
              <a:t> </a:t>
            </a:r>
            <a:r>
              <a:rPr lang="en-US" sz="1700" dirty="0" err="1"/>
              <a:t>вкладки</a:t>
            </a:r>
            <a:r>
              <a:rPr lang="en-US" sz="1700" dirty="0"/>
              <a:t> </a:t>
            </a:r>
            <a:r>
              <a:rPr lang="en-US" sz="1700" dirty="0" err="1"/>
              <a:t>перехода</a:t>
            </a:r>
            <a:r>
              <a:rPr lang="en-US" sz="1700" dirty="0"/>
              <a:t> </a:t>
            </a:r>
            <a:r>
              <a:rPr lang="en-US" sz="1700" dirty="0" err="1"/>
              <a:t>на</a:t>
            </a:r>
            <a:r>
              <a:rPr lang="en-US" sz="1700" dirty="0"/>
              <a:t> </a:t>
            </a:r>
            <a:r>
              <a:rPr lang="en-US" sz="1700" dirty="0" err="1"/>
              <a:t>версию</a:t>
            </a:r>
            <a:r>
              <a:rPr lang="en-US" sz="1700" dirty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инвалидов</a:t>
            </a:r>
            <a:r>
              <a:rPr lang="en-US" sz="1700" dirty="0"/>
              <a:t> </a:t>
            </a:r>
            <a:r>
              <a:rPr lang="en-US" sz="1700" dirty="0" err="1"/>
              <a:t>по</a:t>
            </a:r>
            <a:r>
              <a:rPr lang="en-US" sz="1700" dirty="0"/>
              <a:t> </a:t>
            </a:r>
            <a:r>
              <a:rPr lang="en-US" sz="1700" dirty="0" err="1"/>
              <a:t>зрению</a:t>
            </a:r>
            <a:r>
              <a:rPr lang="en-US" sz="1700" dirty="0"/>
              <a:t>, </a:t>
            </a:r>
            <a:r>
              <a:rPr lang="en-US" sz="1700" dirty="0" err="1"/>
              <a:t>учитывая</a:t>
            </a:r>
            <a:r>
              <a:rPr lang="en-US" sz="1700" dirty="0"/>
              <a:t> </a:t>
            </a:r>
            <a:r>
              <a:rPr lang="en-US" sz="1700" dirty="0" err="1"/>
              <a:t>при</a:t>
            </a:r>
            <a:r>
              <a:rPr lang="en-US" sz="1700" dirty="0"/>
              <a:t> </a:t>
            </a:r>
            <a:r>
              <a:rPr lang="en-US" sz="1700" dirty="0" err="1"/>
              <a:t>этом</a:t>
            </a:r>
            <a:r>
              <a:rPr lang="en-US" sz="1700" dirty="0"/>
              <a:t> </a:t>
            </a:r>
            <a:r>
              <a:rPr lang="en-US" sz="1700" dirty="0" err="1"/>
              <a:t>необходимость</a:t>
            </a:r>
            <a:r>
              <a:rPr lang="en-US" sz="1700" dirty="0"/>
              <a:t> </a:t>
            </a:r>
            <a:r>
              <a:rPr lang="en-US" sz="1700" dirty="0" err="1"/>
              <a:t>дублирования</a:t>
            </a:r>
            <a:r>
              <a:rPr lang="en-US" sz="1700" dirty="0"/>
              <a:t> </a:t>
            </a:r>
            <a:r>
              <a:rPr lang="en-US" sz="1700" dirty="0" err="1"/>
              <a:t>такого</a:t>
            </a:r>
            <a:r>
              <a:rPr lang="en-US" sz="1700" dirty="0"/>
              <a:t> </a:t>
            </a:r>
            <a:r>
              <a:rPr lang="en-US" sz="1700" dirty="0" err="1"/>
              <a:t>визуального</a:t>
            </a:r>
            <a:r>
              <a:rPr lang="en-US" sz="1700" dirty="0"/>
              <a:t> </a:t>
            </a:r>
            <a:r>
              <a:rPr lang="en-US" sz="1700" dirty="0" err="1"/>
              <a:t>оформления</a:t>
            </a:r>
            <a:r>
              <a:rPr lang="en-US" sz="1700" dirty="0"/>
              <a:t> </a:t>
            </a:r>
            <a:r>
              <a:rPr lang="en-US" sz="1700" dirty="0" err="1"/>
              <a:t>контрастным</a:t>
            </a:r>
            <a:r>
              <a:rPr lang="en-US" sz="1700" dirty="0"/>
              <a:t>, </a:t>
            </a:r>
            <a:r>
              <a:rPr lang="en-US" sz="1700" dirty="0" err="1"/>
              <a:t>легко</a:t>
            </a:r>
            <a:r>
              <a:rPr lang="en-US" sz="1700" dirty="0"/>
              <a:t> </a:t>
            </a:r>
            <a:r>
              <a:rPr lang="en-US" sz="1700" dirty="0" err="1"/>
              <a:t>читаемым</a:t>
            </a:r>
            <a:r>
              <a:rPr lang="en-US" sz="1700" dirty="0"/>
              <a:t> </a:t>
            </a:r>
            <a:r>
              <a:rPr lang="en-US" sz="1700" dirty="0" err="1" smtClean="0"/>
              <a:t>текстом</a:t>
            </a:r>
            <a:r>
              <a:rPr lang="en-US" sz="1700" dirty="0" smtClean="0"/>
              <a:t>.</a:t>
            </a:r>
            <a:endParaRPr lang="ru-RU" sz="1700" dirty="0" smtClean="0"/>
          </a:p>
          <a:p>
            <a:pPr marL="514350" lvl="0" indent="-514350" algn="just">
              <a:buAutoNum type="arabicPeriod"/>
            </a:pPr>
            <a:r>
              <a:rPr lang="en-US" sz="1700" dirty="0" err="1" smtClean="0"/>
              <a:t>Версия</a:t>
            </a:r>
            <a:r>
              <a:rPr lang="en-US" sz="1700" dirty="0" smtClean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инвалидов</a:t>
            </a:r>
            <a:r>
              <a:rPr lang="en-US" sz="1700" dirty="0"/>
              <a:t> </a:t>
            </a:r>
            <a:r>
              <a:rPr lang="en-US" sz="1700" dirty="0" err="1"/>
              <a:t>по</a:t>
            </a:r>
            <a:r>
              <a:rPr lang="en-US" sz="1700" dirty="0"/>
              <a:t> </a:t>
            </a:r>
            <a:r>
              <a:rPr lang="en-US" sz="1700" dirty="0" err="1"/>
              <a:t>зрению</a:t>
            </a:r>
            <a:r>
              <a:rPr lang="en-US" sz="1700" dirty="0"/>
              <a:t> </a:t>
            </a:r>
            <a:r>
              <a:rPr lang="en-US" sz="1700" dirty="0" err="1"/>
              <a:t>должна</a:t>
            </a:r>
            <a:r>
              <a:rPr lang="en-US" sz="1700" dirty="0"/>
              <a:t> </a:t>
            </a:r>
            <a:r>
              <a:rPr lang="en-US" sz="1700" dirty="0" err="1"/>
              <a:t>соответствовать</a:t>
            </a:r>
            <a:r>
              <a:rPr lang="en-US" sz="1700" dirty="0"/>
              <a:t> </a:t>
            </a:r>
            <a:r>
              <a:rPr lang="en-US" sz="1700" dirty="0" err="1"/>
              <a:t>следующим</a:t>
            </a:r>
            <a:r>
              <a:rPr lang="en-US" sz="1700" dirty="0"/>
              <a:t> </a:t>
            </a:r>
            <a:r>
              <a:rPr lang="en-US" sz="1700" dirty="0" err="1"/>
              <a:t>параметрам</a:t>
            </a:r>
            <a:r>
              <a:rPr lang="en-US" sz="1700" dirty="0"/>
              <a:t>:</a:t>
            </a:r>
            <a:endParaRPr lang="ru-RU" sz="1700" dirty="0"/>
          </a:p>
          <a:p>
            <a:pPr lvl="1" algn="just"/>
            <a:r>
              <a:rPr lang="en-US" sz="1700" dirty="0" err="1" smtClean="0"/>
              <a:t>нетекстовая</a:t>
            </a:r>
            <a:r>
              <a:rPr lang="en-US" sz="1700" dirty="0" smtClean="0"/>
              <a:t> </a:t>
            </a:r>
            <a:r>
              <a:rPr lang="en-US" sz="1700" dirty="0" err="1" smtClean="0"/>
              <a:t>информация</a:t>
            </a:r>
            <a:r>
              <a:rPr lang="ru-RU" sz="1700" dirty="0" smtClean="0"/>
              <a:t>, </a:t>
            </a:r>
            <a:r>
              <a:rPr lang="en-US" sz="1700" dirty="0" err="1" smtClean="0"/>
              <a:t>представленн</a:t>
            </a:r>
            <a:r>
              <a:rPr lang="ru-RU" sz="1700" dirty="0" err="1" smtClean="0"/>
              <a:t>ая</a:t>
            </a:r>
            <a:r>
              <a:rPr lang="en-US" sz="1700" dirty="0" smtClean="0"/>
              <a:t> </a:t>
            </a:r>
            <a:r>
              <a:rPr lang="en-US" sz="1700" dirty="0" err="1"/>
              <a:t>на</a:t>
            </a:r>
            <a:r>
              <a:rPr lang="en-US" sz="1700" dirty="0"/>
              <a:t> </a:t>
            </a:r>
            <a:r>
              <a:rPr lang="en-US" sz="1700" dirty="0" err="1" smtClean="0"/>
              <a:t>официальн</a:t>
            </a:r>
            <a:r>
              <a:rPr lang="ru-RU" sz="1700" dirty="0" smtClean="0"/>
              <a:t>ом</a:t>
            </a:r>
            <a:r>
              <a:rPr lang="en-US" sz="1700" dirty="0" smtClean="0"/>
              <a:t> </a:t>
            </a:r>
            <a:r>
              <a:rPr lang="en-US" sz="1700" dirty="0" err="1" smtClean="0"/>
              <a:t>сайт</a:t>
            </a:r>
            <a:r>
              <a:rPr lang="ru-RU" sz="1700" dirty="0" smtClean="0"/>
              <a:t>е,</a:t>
            </a:r>
            <a:r>
              <a:rPr lang="en-US" sz="1700" dirty="0" smtClean="0"/>
              <a:t>  </a:t>
            </a:r>
            <a:r>
              <a:rPr lang="en-US" sz="1700" dirty="0" err="1" smtClean="0"/>
              <a:t>должн</a:t>
            </a:r>
            <a:r>
              <a:rPr lang="ru-RU" sz="1700" dirty="0" smtClean="0"/>
              <a:t>а</a:t>
            </a:r>
            <a:r>
              <a:rPr lang="en-US" sz="1700" dirty="0" smtClean="0"/>
              <a:t> </a:t>
            </a:r>
            <a:r>
              <a:rPr lang="en-US" sz="1700" dirty="0" err="1"/>
              <a:t>присутствовать</a:t>
            </a:r>
            <a:r>
              <a:rPr lang="en-US" sz="1700" dirty="0"/>
              <a:t> </a:t>
            </a:r>
            <a:r>
              <a:rPr lang="en-US" sz="1700" dirty="0" smtClean="0"/>
              <a:t>в </a:t>
            </a:r>
            <a:r>
              <a:rPr lang="en-US" sz="1700" dirty="0" err="1"/>
              <a:t>версии</a:t>
            </a:r>
            <a:r>
              <a:rPr lang="en-US" sz="1700" dirty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инвалидов</a:t>
            </a:r>
            <a:r>
              <a:rPr lang="en-US" sz="1700" dirty="0"/>
              <a:t> </a:t>
            </a:r>
            <a:r>
              <a:rPr lang="en-US" sz="1700" dirty="0" err="1"/>
              <a:t>по</a:t>
            </a:r>
            <a:r>
              <a:rPr lang="en-US" sz="1700" dirty="0"/>
              <a:t> </a:t>
            </a:r>
            <a:r>
              <a:rPr lang="en-US" sz="1700" dirty="0" err="1"/>
              <a:t>зрению</a:t>
            </a:r>
            <a:r>
              <a:rPr lang="en-US" sz="1700" dirty="0"/>
              <a:t> в </a:t>
            </a:r>
            <a:r>
              <a:rPr lang="en-US" sz="1700" dirty="0" err="1"/>
              <a:t>виде</a:t>
            </a:r>
            <a:r>
              <a:rPr lang="en-US" sz="1700" dirty="0"/>
              <a:t> </a:t>
            </a:r>
            <a:r>
              <a:rPr lang="en-US" sz="1700" dirty="0" err="1"/>
              <a:t>краткого</a:t>
            </a:r>
            <a:r>
              <a:rPr lang="en-US" sz="1700" dirty="0"/>
              <a:t> </a:t>
            </a:r>
            <a:r>
              <a:rPr lang="en-US" sz="1700" dirty="0" err="1"/>
              <a:t>описания</a:t>
            </a:r>
            <a:r>
              <a:rPr lang="en-US" sz="1700" dirty="0"/>
              <a:t> </a:t>
            </a:r>
            <a:r>
              <a:rPr lang="en-US" sz="1700" dirty="0" err="1"/>
              <a:t>такой</a:t>
            </a:r>
            <a:r>
              <a:rPr lang="en-US" sz="1700" dirty="0"/>
              <a:t> </a:t>
            </a:r>
            <a:r>
              <a:rPr lang="en-US" sz="1700" dirty="0" err="1"/>
              <a:t>нетекстовой</a:t>
            </a:r>
            <a:r>
              <a:rPr lang="en-US" sz="1700" dirty="0"/>
              <a:t> </a:t>
            </a:r>
            <a:r>
              <a:rPr lang="en-US" sz="1700" dirty="0" err="1"/>
              <a:t>информации</a:t>
            </a:r>
            <a:r>
              <a:rPr lang="en-US" sz="1700" dirty="0"/>
              <a:t>, </a:t>
            </a:r>
            <a:r>
              <a:rPr lang="en-US" sz="1700" dirty="0" err="1"/>
              <a:t>за</a:t>
            </a:r>
            <a:r>
              <a:rPr lang="en-US" sz="1700" dirty="0"/>
              <a:t> </a:t>
            </a:r>
            <a:r>
              <a:rPr lang="en-US" sz="1700" dirty="0" err="1"/>
              <a:t>исключением</a:t>
            </a:r>
            <a:r>
              <a:rPr lang="en-US" sz="1700" dirty="0"/>
              <a:t> </a:t>
            </a:r>
            <a:r>
              <a:rPr lang="en-US" sz="1700" dirty="0" err="1"/>
              <a:t>нетекстовой</a:t>
            </a:r>
            <a:r>
              <a:rPr lang="en-US" sz="1700" dirty="0"/>
              <a:t> </a:t>
            </a:r>
            <a:r>
              <a:rPr lang="en-US" sz="1700" dirty="0" err="1"/>
              <a:t>информации</a:t>
            </a:r>
            <a:r>
              <a:rPr lang="en-US" sz="1700" dirty="0"/>
              <a:t> </a:t>
            </a:r>
            <a:r>
              <a:rPr lang="en-US" sz="1700" dirty="0" err="1" smtClean="0"/>
              <a:t>используемых</a:t>
            </a:r>
            <a:r>
              <a:rPr lang="en-US" sz="1700" dirty="0" smtClean="0"/>
              <a:t> </a:t>
            </a:r>
            <a:r>
              <a:rPr lang="en-US" sz="1700" dirty="0" err="1"/>
              <a:t>только</a:t>
            </a:r>
            <a:r>
              <a:rPr lang="en-US" sz="1700" dirty="0"/>
              <a:t> с </a:t>
            </a:r>
            <a:r>
              <a:rPr lang="en-US" sz="1700" dirty="0" err="1"/>
              <a:t>целью</a:t>
            </a:r>
            <a:r>
              <a:rPr lang="en-US" sz="1700" dirty="0"/>
              <a:t> </a:t>
            </a:r>
            <a:r>
              <a:rPr lang="en-US" sz="1700" dirty="0" err="1"/>
              <a:t>украшения</a:t>
            </a:r>
            <a:r>
              <a:rPr lang="en-US" sz="1700" dirty="0"/>
              <a:t> и </a:t>
            </a:r>
            <a:r>
              <a:rPr lang="en-US" sz="1700" dirty="0" err="1"/>
              <a:t>визуального</a:t>
            </a:r>
            <a:r>
              <a:rPr lang="en-US" sz="1700" dirty="0"/>
              <a:t> </a:t>
            </a:r>
            <a:r>
              <a:rPr lang="en-US" sz="1700" dirty="0" err="1"/>
              <a:t>оформления</a:t>
            </a:r>
            <a:r>
              <a:rPr lang="en-US" sz="1700" dirty="0"/>
              <a:t> </a:t>
            </a:r>
            <a:r>
              <a:rPr lang="en-US" sz="1700" dirty="0" err="1"/>
              <a:t>официальных</a:t>
            </a:r>
            <a:r>
              <a:rPr lang="en-US" sz="1700" dirty="0"/>
              <a:t> </a:t>
            </a:r>
            <a:r>
              <a:rPr lang="en-US" sz="1700" dirty="0" err="1" smtClean="0"/>
              <a:t>сайтов</a:t>
            </a:r>
            <a:r>
              <a:rPr lang="en-US" sz="1700" dirty="0" smtClean="0"/>
              <a:t>; </a:t>
            </a:r>
            <a:endParaRPr lang="ru-RU" sz="1700" dirty="0"/>
          </a:p>
          <a:p>
            <a:pPr lvl="1" algn="just"/>
            <a:r>
              <a:rPr lang="en-US" sz="1700" dirty="0" err="1" smtClean="0"/>
              <a:t>графические</a:t>
            </a:r>
            <a:r>
              <a:rPr lang="en-US" sz="1700" dirty="0" smtClean="0"/>
              <a:t> </a:t>
            </a:r>
            <a:r>
              <a:rPr lang="en-US" sz="1700" dirty="0" err="1"/>
              <a:t>файлы</a:t>
            </a:r>
            <a:r>
              <a:rPr lang="en-US" sz="1700" dirty="0"/>
              <a:t> </a:t>
            </a:r>
            <a:r>
              <a:rPr lang="en-US" sz="1700" dirty="0" err="1"/>
              <a:t>формата</a:t>
            </a:r>
            <a:r>
              <a:rPr lang="en-US" sz="1700" dirty="0"/>
              <a:t> </a:t>
            </a:r>
            <a:r>
              <a:rPr lang="en-US" sz="1700" dirty="0" smtClean="0"/>
              <a:t>РDF, </a:t>
            </a:r>
            <a:r>
              <a:rPr lang="en-US" sz="1700" dirty="0" err="1"/>
              <a:t>содержащие</a:t>
            </a:r>
            <a:r>
              <a:rPr lang="en-US" sz="1700" dirty="0"/>
              <a:t> </a:t>
            </a:r>
            <a:r>
              <a:rPr lang="en-US" sz="1700" dirty="0" err="1"/>
              <a:t>документы</a:t>
            </a:r>
            <a:r>
              <a:rPr lang="en-US" sz="1700" dirty="0"/>
              <a:t> в </a:t>
            </a:r>
            <a:r>
              <a:rPr lang="en-US" sz="1700" dirty="0" err="1"/>
              <a:t>графическом</a:t>
            </a:r>
            <a:r>
              <a:rPr lang="en-US" sz="1700" dirty="0"/>
              <a:t> </a:t>
            </a:r>
            <a:r>
              <a:rPr lang="en-US" sz="1700" dirty="0" err="1" smtClean="0"/>
              <a:t>виде</a:t>
            </a:r>
            <a:r>
              <a:rPr lang="en-US" sz="1700" dirty="0" smtClean="0"/>
              <a:t> </a:t>
            </a:r>
            <a:r>
              <a:rPr lang="en-US" sz="1700" dirty="0" err="1"/>
              <a:t>должны</a:t>
            </a:r>
            <a:r>
              <a:rPr lang="en-US" sz="1700" dirty="0"/>
              <a:t> </a:t>
            </a:r>
            <a:r>
              <a:rPr lang="en-US" sz="1700" dirty="0" err="1"/>
              <a:t>присутствовать</a:t>
            </a:r>
            <a:r>
              <a:rPr lang="en-US" sz="1700" dirty="0"/>
              <a:t> </a:t>
            </a:r>
            <a:r>
              <a:rPr lang="en-US" sz="1700" dirty="0" smtClean="0"/>
              <a:t>в </a:t>
            </a:r>
            <a:r>
              <a:rPr lang="en-US" sz="1700" dirty="0" err="1"/>
              <a:t>версиях</a:t>
            </a:r>
            <a:r>
              <a:rPr lang="en-US" sz="1700" dirty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инвалидов</a:t>
            </a:r>
            <a:r>
              <a:rPr lang="en-US" sz="1700" dirty="0"/>
              <a:t> </a:t>
            </a:r>
            <a:r>
              <a:rPr lang="en-US" sz="1700" dirty="0" err="1"/>
              <a:t>по</a:t>
            </a:r>
            <a:r>
              <a:rPr lang="en-US" sz="1700" dirty="0"/>
              <a:t> </a:t>
            </a:r>
            <a:r>
              <a:rPr lang="en-US" sz="1700" dirty="0" err="1"/>
              <a:t>зрению</a:t>
            </a:r>
            <a:r>
              <a:rPr lang="en-US" sz="1700" dirty="0"/>
              <a:t> в </a:t>
            </a:r>
            <a:r>
              <a:rPr lang="en-US" sz="1700" dirty="0" err="1"/>
              <a:t>текстовом</a:t>
            </a:r>
            <a:r>
              <a:rPr lang="en-US" sz="1700" dirty="0"/>
              <a:t> </a:t>
            </a:r>
            <a:r>
              <a:rPr lang="en-US" sz="1700" dirty="0" err="1"/>
              <a:t>формате</a:t>
            </a:r>
            <a:r>
              <a:rPr lang="en-US" sz="1700" dirty="0"/>
              <a:t>;</a:t>
            </a:r>
            <a:endParaRPr lang="ru-RU" sz="1700" dirty="0"/>
          </a:p>
          <a:p>
            <a:pPr lvl="1" algn="just"/>
            <a:r>
              <a:rPr lang="en-US" sz="1700" dirty="0" err="1" smtClean="0"/>
              <a:t>наличие</a:t>
            </a:r>
            <a:r>
              <a:rPr lang="en-US" sz="1700" dirty="0" smtClean="0"/>
              <a:t> </a:t>
            </a:r>
            <a:r>
              <a:rPr lang="en-US" sz="1700" dirty="0" err="1"/>
              <a:t>возможности</a:t>
            </a:r>
            <a:r>
              <a:rPr lang="en-US" sz="1700" dirty="0"/>
              <a:t> </a:t>
            </a:r>
            <a:r>
              <a:rPr lang="en-US" sz="1700" dirty="0" err="1"/>
              <a:t>изменения</a:t>
            </a:r>
            <a:r>
              <a:rPr lang="en-US" sz="1700" dirty="0"/>
              <a:t> </a:t>
            </a:r>
            <a:r>
              <a:rPr lang="en-US" sz="1700" dirty="0" err="1"/>
              <a:t>размеров</a:t>
            </a:r>
            <a:r>
              <a:rPr lang="en-US" sz="1700" dirty="0"/>
              <a:t> </a:t>
            </a:r>
            <a:r>
              <a:rPr lang="en-US" sz="1700" dirty="0" err="1"/>
              <a:t>текстовой</a:t>
            </a:r>
            <a:r>
              <a:rPr lang="en-US" sz="1700" dirty="0"/>
              <a:t> </a:t>
            </a:r>
            <a:r>
              <a:rPr lang="en-US" sz="1700" dirty="0" err="1"/>
              <a:t>информации</a:t>
            </a:r>
            <a:r>
              <a:rPr lang="en-US" sz="1700" dirty="0"/>
              <a:t> </a:t>
            </a:r>
            <a:r>
              <a:rPr lang="en-US" sz="1700" dirty="0" err="1"/>
              <a:t>до</a:t>
            </a:r>
            <a:r>
              <a:rPr lang="en-US" sz="1700" dirty="0"/>
              <a:t> 200%, </a:t>
            </a:r>
            <a:r>
              <a:rPr lang="en-US" sz="1700" dirty="0" err="1"/>
              <a:t>шрифта</a:t>
            </a:r>
            <a:r>
              <a:rPr lang="en-US" sz="1700" dirty="0"/>
              <a:t>, </a:t>
            </a:r>
            <a:r>
              <a:rPr lang="en-US" sz="1700" dirty="0" err="1"/>
              <a:t>интервала</a:t>
            </a:r>
            <a:r>
              <a:rPr lang="en-US" sz="1700" dirty="0"/>
              <a:t> </a:t>
            </a:r>
            <a:r>
              <a:rPr lang="en-US" sz="1700" dirty="0" err="1"/>
              <a:t>между</a:t>
            </a:r>
            <a:r>
              <a:rPr lang="en-US" sz="1700" dirty="0"/>
              <a:t> </a:t>
            </a:r>
            <a:r>
              <a:rPr lang="en-US" sz="1700" dirty="0" err="1"/>
              <a:t>буквами</a:t>
            </a:r>
            <a:r>
              <a:rPr lang="en-US" sz="1700" dirty="0"/>
              <a:t> (</a:t>
            </a:r>
            <a:r>
              <a:rPr lang="en-US" sz="1700" dirty="0" err="1"/>
              <a:t>кернинг</a:t>
            </a:r>
            <a:r>
              <a:rPr lang="en-US" sz="1700" dirty="0"/>
              <a:t>), а </a:t>
            </a:r>
            <a:r>
              <a:rPr lang="en-US" sz="1700" dirty="0" err="1"/>
              <a:t>также</a:t>
            </a:r>
            <a:r>
              <a:rPr lang="en-US" sz="1700" dirty="0"/>
              <a:t> </a:t>
            </a:r>
            <a:r>
              <a:rPr lang="en-US" sz="1700" dirty="0" err="1"/>
              <a:t>цветовой</a:t>
            </a:r>
            <a:r>
              <a:rPr lang="en-US" sz="1700" dirty="0"/>
              <a:t> </a:t>
            </a:r>
            <a:r>
              <a:rPr lang="en-US" sz="1700" dirty="0" err="1"/>
              <a:t>схемы</a:t>
            </a:r>
            <a:r>
              <a:rPr lang="en-US" sz="1700" dirty="0"/>
              <a:t>. </a:t>
            </a:r>
            <a:endParaRPr lang="ru-RU" sz="1700" dirty="0"/>
          </a:p>
          <a:p>
            <a:pPr algn="just"/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36058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ГОСТ Р 52872-2012</a:t>
            </a:r>
            <a:r>
              <a:rPr lang="ru-RU" dirty="0" smtClean="0"/>
              <a:t>. Национальный стандарт Рос</a:t>
            </a:r>
            <a:r>
              <a:rPr lang="en-US" dirty="0" smtClean="0"/>
              <a:t>c</a:t>
            </a:r>
            <a:r>
              <a:rPr lang="ru-RU" dirty="0" err="1" smtClean="0"/>
              <a:t>ийской</a:t>
            </a:r>
            <a:r>
              <a:rPr lang="ru-RU" dirty="0" smtClean="0"/>
              <a:t> Федерации. Интернет-ресурсы. Требования</a:t>
            </a:r>
            <a:r>
              <a:rPr lang="en-US" dirty="0" smtClean="0"/>
              <a:t> </a:t>
            </a:r>
            <a:r>
              <a:rPr lang="ru-RU" dirty="0" smtClean="0"/>
              <a:t>доступности для инвалидов по зрению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1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Новые документы, которые надо разместить на сайте </a:t>
            </a:r>
            <a:r>
              <a:rPr lang="ru-RU" sz="3200" b="1" dirty="0" smtClean="0"/>
              <a:t>школы с </a:t>
            </a:r>
            <a:r>
              <a:rPr lang="ru-RU" sz="3200" b="1" dirty="0"/>
              <a:t>1 января </a:t>
            </a:r>
            <a:r>
              <a:rPr lang="ru-RU" sz="3200" b="1" dirty="0" smtClean="0"/>
              <a:t>2019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2016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В разделе «Документы» в подразделе «Локальные нормативные акты» (в формате </a:t>
            </a:r>
            <a:r>
              <a:rPr lang="en-US" sz="2800" dirty="0" smtClean="0"/>
              <a:t>pdf</a:t>
            </a:r>
            <a:r>
              <a:rPr lang="ru-RU" sz="2800" dirty="0" smtClean="0"/>
              <a:t>, утвержденные руководителем): </a:t>
            </a:r>
            <a:endParaRPr lang="ru-RU" sz="2800" dirty="0"/>
          </a:p>
          <a:p>
            <a:pPr algn="just"/>
            <a:r>
              <a:rPr lang="ru-RU" sz="2800" dirty="0" smtClean="0"/>
              <a:t>Положение о языке обучения и родном языке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501008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/>
              <a:t>Основание: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Постановление </a:t>
            </a:r>
            <a:r>
              <a:rPr lang="ru-RU" sz="2400" dirty="0"/>
              <a:t>Правительства РФ от 10.07.2013 № 582 (ред. </a:t>
            </a:r>
            <a:r>
              <a:rPr lang="ru-RU" sz="2400" dirty="0" smtClean="0"/>
              <a:t>от </a:t>
            </a:r>
            <a:r>
              <a:rPr lang="ru-RU" sz="2400" dirty="0"/>
              <a:t>29.11.2018)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Ст. 14 Федеральный закон от 29.12 2012 № 273-фз (ред. </a:t>
            </a:r>
            <a:r>
              <a:rPr lang="ru-RU" sz="2400" dirty="0" smtClean="0"/>
              <a:t>от 25.12.2018) </a:t>
            </a:r>
            <a:r>
              <a:rPr lang="ru-RU" sz="2400" dirty="0"/>
              <a:t>«Об образовании в Российской Федерации</a:t>
            </a:r>
            <a:r>
              <a:rPr lang="ru-RU" sz="2400" dirty="0" smtClean="0"/>
              <a:t>»</a:t>
            </a:r>
            <a:endParaRPr lang="ru-RU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Письмо  </a:t>
            </a:r>
            <a:r>
              <a:rPr lang="ru-RU" sz="2400" dirty="0" err="1"/>
              <a:t>Рособрнадзора</a:t>
            </a:r>
            <a:r>
              <a:rPr lang="ru-RU" sz="2400" dirty="0"/>
              <a:t> от 20.06.2018 №05-192 «О реализации  прав на изучении родных языков»</a:t>
            </a:r>
          </a:p>
        </p:txBody>
      </p:sp>
    </p:spTree>
    <p:extLst>
      <p:ext uri="{BB962C8B-B14F-4D97-AF65-F5344CB8AC3E}">
        <p14:creationId xmlns:p14="http://schemas.microsoft.com/office/powerpoint/2010/main" val="28191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Новые документы, которые надо разместить на сайте </a:t>
            </a:r>
            <a:r>
              <a:rPr lang="ru-RU" sz="3200" b="1" dirty="0" smtClean="0"/>
              <a:t>школы с </a:t>
            </a:r>
            <a:r>
              <a:rPr lang="ru-RU" sz="3200" b="1" dirty="0"/>
              <a:t>1 января </a:t>
            </a:r>
            <a:r>
              <a:rPr lang="ru-RU" sz="3200" b="1" dirty="0" smtClean="0"/>
              <a:t>2019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2016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В разделе «Документы» (в формате </a:t>
            </a:r>
            <a:r>
              <a:rPr lang="en-US" sz="2800" dirty="0" smtClean="0"/>
              <a:t>pdf</a:t>
            </a:r>
            <a:r>
              <a:rPr lang="ru-RU" sz="2800" dirty="0" smtClean="0"/>
              <a:t>, утвержденные руководителем): </a:t>
            </a:r>
            <a:endParaRPr lang="ru-RU" sz="2800" dirty="0"/>
          </a:p>
          <a:p>
            <a:pPr algn="just"/>
            <a:r>
              <a:rPr lang="ru-RU" sz="2800" dirty="0"/>
              <a:t>Положение об архиве образовательных </a:t>
            </a:r>
            <a:r>
              <a:rPr lang="ru-RU" sz="2800" dirty="0" smtClean="0"/>
              <a:t>организаций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501008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/>
              <a:t>Основание: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Ст. 28 Федеральный закон от 29.12.2012 №273-ФЗ (ред. </a:t>
            </a:r>
            <a:r>
              <a:rPr lang="ru-RU" sz="2400" dirty="0" smtClean="0"/>
              <a:t>от </a:t>
            </a:r>
            <a:r>
              <a:rPr lang="ru-RU" sz="2400" dirty="0"/>
              <a:t>25.12.2018) «Об образовании в Российской Федерации»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Федеральный закон от 22.10.2004 № 125 – ФЗ (ред. </a:t>
            </a:r>
            <a:r>
              <a:rPr lang="ru-RU" sz="2400" dirty="0" smtClean="0"/>
              <a:t>от </a:t>
            </a:r>
            <a:r>
              <a:rPr lang="ru-RU" sz="2400" dirty="0"/>
              <a:t>28.12.2017) «Об архивном деле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5597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Новые документы, которые надо разместить на сайте </a:t>
            </a:r>
            <a:r>
              <a:rPr lang="ru-RU" sz="3200" b="1" dirty="0" smtClean="0"/>
              <a:t>школы с </a:t>
            </a:r>
            <a:r>
              <a:rPr lang="ru-RU" sz="3200" b="1" dirty="0"/>
              <a:t>1 января </a:t>
            </a:r>
            <a:r>
              <a:rPr lang="ru-RU" sz="3200" b="1" dirty="0" smtClean="0"/>
              <a:t>2019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2016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В разделе «Документы» (в формате </a:t>
            </a:r>
            <a:r>
              <a:rPr lang="en-US" sz="2800" dirty="0" smtClean="0"/>
              <a:t>pdf</a:t>
            </a:r>
            <a:r>
              <a:rPr lang="ru-RU" sz="2800" dirty="0" smtClean="0"/>
              <a:t>, утвержденные руководителем): </a:t>
            </a:r>
            <a:endParaRPr lang="ru-RU" sz="2800" dirty="0"/>
          </a:p>
          <a:p>
            <a:pPr algn="just"/>
            <a:r>
              <a:rPr lang="ru-RU" sz="2800" dirty="0"/>
              <a:t>План финансово-хозяйственной деятельности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212976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/>
              <a:t>Основание: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Постановлении Правительства РФ от 10.07.2013 № 582 (ред. </a:t>
            </a:r>
            <a:r>
              <a:rPr lang="ru-RU" sz="2400" dirty="0" smtClean="0"/>
              <a:t>от </a:t>
            </a:r>
            <a:r>
              <a:rPr lang="ru-RU" sz="2400" dirty="0"/>
              <a:t>29.11.2018) 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</a:t>
            </a:r>
          </a:p>
        </p:txBody>
      </p:sp>
    </p:spTree>
    <p:extLst>
      <p:ext uri="{BB962C8B-B14F-4D97-AF65-F5344CB8AC3E}">
        <p14:creationId xmlns:p14="http://schemas.microsoft.com/office/powerpoint/2010/main" val="67902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Новые документы, которые надо разместить на сайте </a:t>
            </a:r>
            <a:r>
              <a:rPr lang="ru-RU" sz="3200" b="1" dirty="0" smtClean="0"/>
              <a:t>школы с </a:t>
            </a:r>
            <a:r>
              <a:rPr lang="ru-RU" sz="3200" b="1" dirty="0"/>
              <a:t>1 января </a:t>
            </a:r>
            <a:r>
              <a:rPr lang="ru-RU" sz="3200" b="1" dirty="0" smtClean="0"/>
              <a:t>2019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016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В разделе «Документы» </a:t>
            </a:r>
            <a:r>
              <a:rPr lang="ru-RU" sz="2800" dirty="0"/>
              <a:t>создать подраздел «Результаты  </a:t>
            </a:r>
            <a:r>
              <a:rPr lang="ru-RU" sz="2800" dirty="0" err="1"/>
              <a:t>спецоценки</a:t>
            </a:r>
            <a:r>
              <a:rPr lang="ru-RU" sz="2800" dirty="0"/>
              <a:t> условий </a:t>
            </a:r>
            <a:r>
              <a:rPr lang="ru-RU" sz="2800" dirty="0" smtClean="0"/>
              <a:t>труда» и в нем разместить документы за 5 лет (в формате </a:t>
            </a:r>
            <a:r>
              <a:rPr lang="en-US" sz="2800" dirty="0" smtClean="0"/>
              <a:t>pdf</a:t>
            </a:r>
            <a:r>
              <a:rPr lang="ru-RU" sz="2800" dirty="0" smtClean="0"/>
              <a:t>): </a:t>
            </a:r>
            <a:endParaRPr lang="ru-RU" sz="2800" dirty="0"/>
          </a:p>
          <a:p>
            <a:pPr algn="just"/>
            <a:r>
              <a:rPr lang="ru-RU" sz="2800" dirty="0"/>
              <a:t>Результаты  </a:t>
            </a:r>
            <a:r>
              <a:rPr lang="ru-RU" sz="2800" dirty="0" err="1"/>
              <a:t>спецоценки</a:t>
            </a:r>
            <a:r>
              <a:rPr lang="ru-RU" sz="2800" dirty="0"/>
              <a:t> условий труда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587532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 smtClean="0"/>
              <a:t>Основание: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П.6 ст. 15 Федеральный закон от </a:t>
            </a:r>
            <a:r>
              <a:rPr lang="ru-RU" sz="2400" dirty="0" smtClean="0"/>
              <a:t>28.12.2013 </a:t>
            </a:r>
            <a:r>
              <a:rPr lang="ru-RU" sz="2400" dirty="0"/>
              <a:t>№ 426-ФЗ (ред. От 27.12.2018) «О специальной оценке условий труда»</a:t>
            </a:r>
          </a:p>
        </p:txBody>
      </p:sp>
    </p:spTree>
    <p:extLst>
      <p:ext uri="{BB962C8B-B14F-4D97-AF65-F5344CB8AC3E}">
        <p14:creationId xmlns:p14="http://schemas.microsoft.com/office/powerpoint/2010/main" val="303285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Замена баннера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Заменить баннер «Министерства образования и науки Российской Федерации» </a:t>
            </a:r>
            <a:r>
              <a:rPr lang="ru-RU" smtClean="0"/>
              <a:t>словами </a:t>
            </a:r>
            <a:r>
              <a:rPr lang="ru-RU" smtClean="0"/>
              <a:t>«Министерства </a:t>
            </a:r>
            <a:r>
              <a:rPr lang="ru-RU" dirty="0" smtClean="0"/>
              <a:t>просвещения Российской 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057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569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Обновление информационной наполняемости сайта образовательной организации</vt:lpstr>
      <vt:lpstr>О версии для слабовидящих на сайте образовательных организаций</vt:lpstr>
      <vt:lpstr>Порядок обеспечения условий доступности для инвалидов по зрению официальных сайтов образовательных организаций</vt:lpstr>
      <vt:lpstr>Презентация PowerPoint</vt:lpstr>
      <vt:lpstr>Новые документы, которые надо разместить на сайте школы с 1 января 2019 </vt:lpstr>
      <vt:lpstr>Новые документы, которые надо разместить на сайте школы с 1 января 2019 </vt:lpstr>
      <vt:lpstr>Новые документы, которые надо разместить на сайте школы с 1 января 2019 </vt:lpstr>
      <vt:lpstr>Новые документы, которые надо разместить на сайте школы с 1 января 2019 </vt:lpstr>
      <vt:lpstr>Замена баннера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информационной наполняемости сайта образовательной организации</dc:title>
  <dc:creator>Олеся Сергеевна Доценко</dc:creator>
  <cp:lastModifiedBy>Олеся Сергеевна Доценко</cp:lastModifiedBy>
  <cp:revision>25</cp:revision>
  <dcterms:created xsi:type="dcterms:W3CDTF">2019-02-08T06:46:17Z</dcterms:created>
  <dcterms:modified xsi:type="dcterms:W3CDTF">2019-02-12T06:37:55Z</dcterms:modified>
</cp:coreProperties>
</file>